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1" r:id="rId3"/>
    <p:sldId id="257" r:id="rId4"/>
    <p:sldId id="258" r:id="rId5"/>
    <p:sldId id="260" r:id="rId6"/>
    <p:sldId id="263" r:id="rId7"/>
    <p:sldId id="264" r:id="rId8"/>
    <p:sldId id="261" r:id="rId9"/>
    <p:sldId id="262"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D602F9-0A29-4E65-BB47-290F6F7A3CCC}" type="doc">
      <dgm:prSet loTypeId="urn:microsoft.com/office/officeart/2016/7/layout/HorizontalActionList" loCatId="List" qsTypeId="urn:microsoft.com/office/officeart/2005/8/quickstyle/simple1" qsCatId="simple" csTypeId="urn:microsoft.com/office/officeart/2005/8/colors/colorful2" csCatId="colorful"/>
      <dgm:spPr/>
      <dgm:t>
        <a:bodyPr/>
        <a:lstStyle/>
        <a:p>
          <a:endParaRPr lang="en-US"/>
        </a:p>
      </dgm:t>
    </dgm:pt>
    <dgm:pt modelId="{33D6DC2B-682D-4E1E-83FE-25C6D842D30A}">
      <dgm:prSet/>
      <dgm:spPr/>
      <dgm:t>
        <a:bodyPr/>
        <a:lstStyle/>
        <a:p>
          <a:r>
            <a:rPr lang="en-US"/>
            <a:t>Reading / speaking</a:t>
          </a:r>
        </a:p>
      </dgm:t>
    </dgm:pt>
    <dgm:pt modelId="{B3C1DFBE-7C51-4E71-BA36-75E98EDEDBDE}" type="parTrans" cxnId="{C912DE60-5E26-4F1B-A8FB-A85C25D5B8FB}">
      <dgm:prSet/>
      <dgm:spPr/>
      <dgm:t>
        <a:bodyPr/>
        <a:lstStyle/>
        <a:p>
          <a:endParaRPr lang="en-US"/>
        </a:p>
      </dgm:t>
    </dgm:pt>
    <dgm:pt modelId="{EEE9B1FC-D1A9-4FFD-A2A1-F27D9CE977D5}" type="sibTrans" cxnId="{C912DE60-5E26-4F1B-A8FB-A85C25D5B8FB}">
      <dgm:prSet/>
      <dgm:spPr/>
      <dgm:t>
        <a:bodyPr/>
        <a:lstStyle/>
        <a:p>
          <a:endParaRPr lang="en-US"/>
        </a:p>
      </dgm:t>
    </dgm:pt>
    <dgm:pt modelId="{0984AB8E-1974-4090-B830-880D8F4C6EB4}">
      <dgm:prSet/>
      <dgm:spPr/>
      <dgm:t>
        <a:bodyPr/>
        <a:lstStyle/>
        <a:p>
          <a:r>
            <a:rPr lang="en-US"/>
            <a:t>Reading / speaking: quiz and infographic</a:t>
          </a:r>
        </a:p>
      </dgm:t>
    </dgm:pt>
    <dgm:pt modelId="{877E8798-0647-4B35-A95E-5358BEC1B1FA}" type="parTrans" cxnId="{4CDE439B-074A-4B31-B567-A426B7671035}">
      <dgm:prSet/>
      <dgm:spPr/>
      <dgm:t>
        <a:bodyPr/>
        <a:lstStyle/>
        <a:p>
          <a:endParaRPr lang="en-US"/>
        </a:p>
      </dgm:t>
    </dgm:pt>
    <dgm:pt modelId="{D66A5B13-E695-47EC-ABA9-01B9DBE66ECA}" type="sibTrans" cxnId="{4CDE439B-074A-4B31-B567-A426B7671035}">
      <dgm:prSet/>
      <dgm:spPr/>
      <dgm:t>
        <a:bodyPr/>
        <a:lstStyle/>
        <a:p>
          <a:endParaRPr lang="en-US"/>
        </a:p>
      </dgm:t>
    </dgm:pt>
    <dgm:pt modelId="{9492D73E-7DBB-4DFE-A912-6755BABA1CD8}">
      <dgm:prSet/>
      <dgm:spPr/>
      <dgm:t>
        <a:bodyPr/>
        <a:lstStyle/>
        <a:p>
          <a:r>
            <a:rPr lang="en-US"/>
            <a:t>Reading / speaking</a:t>
          </a:r>
        </a:p>
      </dgm:t>
    </dgm:pt>
    <dgm:pt modelId="{A9BC3F19-D0B9-40CD-9D0B-A1BD7964D29C}" type="parTrans" cxnId="{FAD0C01A-C0BA-4D23-B381-921523521194}">
      <dgm:prSet/>
      <dgm:spPr/>
      <dgm:t>
        <a:bodyPr/>
        <a:lstStyle/>
        <a:p>
          <a:endParaRPr lang="en-US"/>
        </a:p>
      </dgm:t>
    </dgm:pt>
    <dgm:pt modelId="{9F0985F4-92F2-4728-BBB5-1B34CA700B3A}" type="sibTrans" cxnId="{FAD0C01A-C0BA-4D23-B381-921523521194}">
      <dgm:prSet/>
      <dgm:spPr/>
      <dgm:t>
        <a:bodyPr/>
        <a:lstStyle/>
        <a:p>
          <a:endParaRPr lang="en-US"/>
        </a:p>
      </dgm:t>
    </dgm:pt>
    <dgm:pt modelId="{64834D55-7628-4B9D-BAC8-8122C974140B}">
      <dgm:prSet/>
      <dgm:spPr/>
      <dgm:t>
        <a:bodyPr/>
        <a:lstStyle/>
        <a:p>
          <a:r>
            <a:rPr lang="en-US"/>
            <a:t>Reading / speaking: prediction from titles and photos</a:t>
          </a:r>
        </a:p>
      </dgm:t>
    </dgm:pt>
    <dgm:pt modelId="{F0B5E5D8-1A76-4D7C-9BDE-93BF49622CF5}" type="parTrans" cxnId="{0F46EB1B-9883-4F1B-AE94-30E6CB2CEADD}">
      <dgm:prSet/>
      <dgm:spPr/>
      <dgm:t>
        <a:bodyPr/>
        <a:lstStyle/>
        <a:p>
          <a:endParaRPr lang="en-US"/>
        </a:p>
      </dgm:t>
    </dgm:pt>
    <dgm:pt modelId="{D279B05E-DA15-4F04-B9CF-FADEFBF83171}" type="sibTrans" cxnId="{0F46EB1B-9883-4F1B-AE94-30E6CB2CEADD}">
      <dgm:prSet/>
      <dgm:spPr/>
      <dgm:t>
        <a:bodyPr/>
        <a:lstStyle/>
        <a:p>
          <a:endParaRPr lang="en-US"/>
        </a:p>
      </dgm:t>
    </dgm:pt>
    <dgm:pt modelId="{5BE83861-0595-4A62-BF86-45F3C4FF7E6D}">
      <dgm:prSet/>
      <dgm:spPr/>
      <dgm:t>
        <a:bodyPr/>
        <a:lstStyle/>
        <a:p>
          <a:r>
            <a:rPr lang="en-US"/>
            <a:t>Reading / speaking</a:t>
          </a:r>
        </a:p>
      </dgm:t>
    </dgm:pt>
    <dgm:pt modelId="{BDC81C42-3B94-44F3-A60D-A75BC72095FE}" type="parTrans" cxnId="{8BB9D90C-AAFB-4125-9CDD-DA44E0DBAE41}">
      <dgm:prSet/>
      <dgm:spPr/>
      <dgm:t>
        <a:bodyPr/>
        <a:lstStyle/>
        <a:p>
          <a:endParaRPr lang="en-US"/>
        </a:p>
      </dgm:t>
    </dgm:pt>
    <dgm:pt modelId="{C1CFE85D-99FF-49AE-9A96-752BF3E055AF}" type="sibTrans" cxnId="{8BB9D90C-AAFB-4125-9CDD-DA44E0DBAE41}">
      <dgm:prSet/>
      <dgm:spPr/>
      <dgm:t>
        <a:bodyPr/>
        <a:lstStyle/>
        <a:p>
          <a:endParaRPr lang="en-US"/>
        </a:p>
      </dgm:t>
    </dgm:pt>
    <dgm:pt modelId="{0347971F-6963-4D2B-B695-DC240D03DABD}">
      <dgm:prSet/>
      <dgm:spPr/>
      <dgm:t>
        <a:bodyPr/>
        <a:lstStyle/>
        <a:p>
          <a:r>
            <a:rPr lang="en-US"/>
            <a:t>Reading / speaking: read 6 x short articles and compare</a:t>
          </a:r>
        </a:p>
      </dgm:t>
    </dgm:pt>
    <dgm:pt modelId="{7665DDCB-1D31-4437-91FC-5798E774A929}" type="parTrans" cxnId="{089D2533-4E22-4A6F-9496-2E4F1845E6BB}">
      <dgm:prSet/>
      <dgm:spPr/>
      <dgm:t>
        <a:bodyPr/>
        <a:lstStyle/>
        <a:p>
          <a:endParaRPr lang="en-US"/>
        </a:p>
      </dgm:t>
    </dgm:pt>
    <dgm:pt modelId="{8EF7D196-CCFA-417A-88E3-5C59E78D7307}" type="sibTrans" cxnId="{089D2533-4E22-4A6F-9496-2E4F1845E6BB}">
      <dgm:prSet/>
      <dgm:spPr/>
      <dgm:t>
        <a:bodyPr/>
        <a:lstStyle/>
        <a:p>
          <a:endParaRPr lang="en-US"/>
        </a:p>
      </dgm:t>
    </dgm:pt>
    <dgm:pt modelId="{99F9D19E-354D-40CE-B437-A3ED2CCE88AE}">
      <dgm:prSet/>
      <dgm:spPr/>
      <dgm:t>
        <a:bodyPr/>
        <a:lstStyle/>
        <a:p>
          <a:r>
            <a:rPr lang="en-US"/>
            <a:t>Speaking / writing</a:t>
          </a:r>
        </a:p>
      </dgm:t>
    </dgm:pt>
    <dgm:pt modelId="{E3853772-38EF-429A-A02B-E7071548EF0C}" type="parTrans" cxnId="{8E3BDB3B-0316-4153-BAE6-4F6A107C8F30}">
      <dgm:prSet/>
      <dgm:spPr/>
      <dgm:t>
        <a:bodyPr/>
        <a:lstStyle/>
        <a:p>
          <a:endParaRPr lang="en-US"/>
        </a:p>
      </dgm:t>
    </dgm:pt>
    <dgm:pt modelId="{0A5C33CA-03B0-4297-A23F-7FD315D41CFB}" type="sibTrans" cxnId="{8E3BDB3B-0316-4153-BAE6-4F6A107C8F30}">
      <dgm:prSet/>
      <dgm:spPr/>
      <dgm:t>
        <a:bodyPr/>
        <a:lstStyle/>
        <a:p>
          <a:endParaRPr lang="en-US"/>
        </a:p>
      </dgm:t>
    </dgm:pt>
    <dgm:pt modelId="{A4B9EA80-D226-43B6-BA83-274263AD5FB4}">
      <dgm:prSet/>
      <dgm:spPr/>
      <dgm:t>
        <a:bodyPr/>
        <a:lstStyle/>
        <a:p>
          <a:r>
            <a:rPr lang="en-US"/>
            <a:t>Speaking / writing: plan a housing project in a group</a:t>
          </a:r>
        </a:p>
      </dgm:t>
    </dgm:pt>
    <dgm:pt modelId="{43BE3F82-BF7F-4B4E-B43A-2BCCF4470BA0}" type="parTrans" cxnId="{303801FE-7BE2-4A3D-83FD-F0CFCA6C2725}">
      <dgm:prSet/>
      <dgm:spPr/>
      <dgm:t>
        <a:bodyPr/>
        <a:lstStyle/>
        <a:p>
          <a:endParaRPr lang="en-US"/>
        </a:p>
      </dgm:t>
    </dgm:pt>
    <dgm:pt modelId="{EC991A45-87BC-4784-B4AD-50DB6A2084B1}" type="sibTrans" cxnId="{303801FE-7BE2-4A3D-83FD-F0CFCA6C2725}">
      <dgm:prSet/>
      <dgm:spPr/>
      <dgm:t>
        <a:bodyPr/>
        <a:lstStyle/>
        <a:p>
          <a:endParaRPr lang="en-US"/>
        </a:p>
      </dgm:t>
    </dgm:pt>
    <dgm:pt modelId="{482B46D4-C4E1-464C-BEE9-2ED0CC207052}" type="pres">
      <dgm:prSet presAssocID="{2FD602F9-0A29-4E65-BB47-290F6F7A3CCC}" presName="Name0" presStyleCnt="0">
        <dgm:presLayoutVars>
          <dgm:dir/>
          <dgm:animLvl val="lvl"/>
          <dgm:resizeHandles val="exact"/>
        </dgm:presLayoutVars>
      </dgm:prSet>
      <dgm:spPr/>
    </dgm:pt>
    <dgm:pt modelId="{47938185-DAC4-4A4A-8388-B604D2A9C87F}" type="pres">
      <dgm:prSet presAssocID="{33D6DC2B-682D-4E1E-83FE-25C6D842D30A}" presName="composite" presStyleCnt="0"/>
      <dgm:spPr/>
    </dgm:pt>
    <dgm:pt modelId="{BC8E78A5-6641-4E45-952D-BFE702314570}" type="pres">
      <dgm:prSet presAssocID="{33D6DC2B-682D-4E1E-83FE-25C6D842D30A}" presName="parTx" presStyleLbl="alignNode1" presStyleIdx="0" presStyleCnt="4">
        <dgm:presLayoutVars>
          <dgm:chMax val="0"/>
          <dgm:chPref val="0"/>
        </dgm:presLayoutVars>
      </dgm:prSet>
      <dgm:spPr/>
    </dgm:pt>
    <dgm:pt modelId="{216A22CF-B6F1-48DA-AC89-93ACAEB2C169}" type="pres">
      <dgm:prSet presAssocID="{33D6DC2B-682D-4E1E-83FE-25C6D842D30A}" presName="desTx" presStyleLbl="alignAccFollowNode1" presStyleIdx="0" presStyleCnt="4">
        <dgm:presLayoutVars/>
      </dgm:prSet>
      <dgm:spPr/>
    </dgm:pt>
    <dgm:pt modelId="{6BF153FE-53E8-4D96-BA92-9B0B0062275A}" type="pres">
      <dgm:prSet presAssocID="{EEE9B1FC-D1A9-4FFD-A2A1-F27D9CE977D5}" presName="space" presStyleCnt="0"/>
      <dgm:spPr/>
    </dgm:pt>
    <dgm:pt modelId="{C2A81C99-60A2-43EA-B355-84A3FD4E1B76}" type="pres">
      <dgm:prSet presAssocID="{9492D73E-7DBB-4DFE-A912-6755BABA1CD8}" presName="composite" presStyleCnt="0"/>
      <dgm:spPr/>
    </dgm:pt>
    <dgm:pt modelId="{99E3F422-CF8A-4F6D-8478-B9642F05CBAD}" type="pres">
      <dgm:prSet presAssocID="{9492D73E-7DBB-4DFE-A912-6755BABA1CD8}" presName="parTx" presStyleLbl="alignNode1" presStyleIdx="1" presStyleCnt="4">
        <dgm:presLayoutVars>
          <dgm:chMax val="0"/>
          <dgm:chPref val="0"/>
        </dgm:presLayoutVars>
      </dgm:prSet>
      <dgm:spPr/>
    </dgm:pt>
    <dgm:pt modelId="{23EE6C88-9B91-45E8-B4CA-3C90737451C3}" type="pres">
      <dgm:prSet presAssocID="{9492D73E-7DBB-4DFE-A912-6755BABA1CD8}" presName="desTx" presStyleLbl="alignAccFollowNode1" presStyleIdx="1" presStyleCnt="4">
        <dgm:presLayoutVars/>
      </dgm:prSet>
      <dgm:spPr/>
    </dgm:pt>
    <dgm:pt modelId="{04CBEA3C-D876-4D2E-96F5-6BBC03F4AFD8}" type="pres">
      <dgm:prSet presAssocID="{9F0985F4-92F2-4728-BBB5-1B34CA700B3A}" presName="space" presStyleCnt="0"/>
      <dgm:spPr/>
    </dgm:pt>
    <dgm:pt modelId="{80CCF5BC-8559-4207-831D-1EFE9B34773C}" type="pres">
      <dgm:prSet presAssocID="{5BE83861-0595-4A62-BF86-45F3C4FF7E6D}" presName="composite" presStyleCnt="0"/>
      <dgm:spPr/>
    </dgm:pt>
    <dgm:pt modelId="{A0CD0227-5FE9-4CB3-B042-5335E8F6970E}" type="pres">
      <dgm:prSet presAssocID="{5BE83861-0595-4A62-BF86-45F3C4FF7E6D}" presName="parTx" presStyleLbl="alignNode1" presStyleIdx="2" presStyleCnt="4">
        <dgm:presLayoutVars>
          <dgm:chMax val="0"/>
          <dgm:chPref val="0"/>
        </dgm:presLayoutVars>
      </dgm:prSet>
      <dgm:spPr/>
    </dgm:pt>
    <dgm:pt modelId="{0111B821-1BF6-47F9-90BE-02F852B0C476}" type="pres">
      <dgm:prSet presAssocID="{5BE83861-0595-4A62-BF86-45F3C4FF7E6D}" presName="desTx" presStyleLbl="alignAccFollowNode1" presStyleIdx="2" presStyleCnt="4">
        <dgm:presLayoutVars/>
      </dgm:prSet>
      <dgm:spPr/>
    </dgm:pt>
    <dgm:pt modelId="{5D1B120E-832E-404F-A31A-1C53C4914326}" type="pres">
      <dgm:prSet presAssocID="{C1CFE85D-99FF-49AE-9A96-752BF3E055AF}" presName="space" presStyleCnt="0"/>
      <dgm:spPr/>
    </dgm:pt>
    <dgm:pt modelId="{44CBA675-8CAF-432D-BD40-B5634F8C595C}" type="pres">
      <dgm:prSet presAssocID="{99F9D19E-354D-40CE-B437-A3ED2CCE88AE}" presName="composite" presStyleCnt="0"/>
      <dgm:spPr/>
    </dgm:pt>
    <dgm:pt modelId="{7DCB28AF-FCD3-44EF-B896-75BDD9D809D6}" type="pres">
      <dgm:prSet presAssocID="{99F9D19E-354D-40CE-B437-A3ED2CCE88AE}" presName="parTx" presStyleLbl="alignNode1" presStyleIdx="3" presStyleCnt="4">
        <dgm:presLayoutVars>
          <dgm:chMax val="0"/>
          <dgm:chPref val="0"/>
        </dgm:presLayoutVars>
      </dgm:prSet>
      <dgm:spPr/>
    </dgm:pt>
    <dgm:pt modelId="{98425A8A-648D-4DF6-B7A0-2F9A7DD95C04}" type="pres">
      <dgm:prSet presAssocID="{99F9D19E-354D-40CE-B437-A3ED2CCE88AE}" presName="desTx" presStyleLbl="alignAccFollowNode1" presStyleIdx="3" presStyleCnt="4">
        <dgm:presLayoutVars/>
      </dgm:prSet>
      <dgm:spPr/>
    </dgm:pt>
  </dgm:ptLst>
  <dgm:cxnLst>
    <dgm:cxn modelId="{8BB9D90C-AAFB-4125-9CDD-DA44E0DBAE41}" srcId="{2FD602F9-0A29-4E65-BB47-290F6F7A3CCC}" destId="{5BE83861-0595-4A62-BF86-45F3C4FF7E6D}" srcOrd="2" destOrd="0" parTransId="{BDC81C42-3B94-44F3-A60D-A75BC72095FE}" sibTransId="{C1CFE85D-99FF-49AE-9A96-752BF3E055AF}"/>
    <dgm:cxn modelId="{DAFFA816-0A10-4B5D-BC2E-95F4DCDD9C36}" type="presOf" srcId="{33D6DC2B-682D-4E1E-83FE-25C6D842D30A}" destId="{BC8E78A5-6641-4E45-952D-BFE702314570}" srcOrd="0" destOrd="0" presId="urn:microsoft.com/office/officeart/2016/7/layout/HorizontalActionList"/>
    <dgm:cxn modelId="{FAD0C01A-C0BA-4D23-B381-921523521194}" srcId="{2FD602F9-0A29-4E65-BB47-290F6F7A3CCC}" destId="{9492D73E-7DBB-4DFE-A912-6755BABA1CD8}" srcOrd="1" destOrd="0" parTransId="{A9BC3F19-D0B9-40CD-9D0B-A1BD7964D29C}" sibTransId="{9F0985F4-92F2-4728-BBB5-1B34CA700B3A}"/>
    <dgm:cxn modelId="{0F46EB1B-9883-4F1B-AE94-30E6CB2CEADD}" srcId="{9492D73E-7DBB-4DFE-A912-6755BABA1CD8}" destId="{64834D55-7628-4B9D-BAC8-8122C974140B}" srcOrd="0" destOrd="0" parTransId="{F0B5E5D8-1A76-4D7C-9BDE-93BF49622CF5}" sibTransId="{D279B05E-DA15-4F04-B9CF-FADEFBF83171}"/>
    <dgm:cxn modelId="{089D2533-4E22-4A6F-9496-2E4F1845E6BB}" srcId="{5BE83861-0595-4A62-BF86-45F3C4FF7E6D}" destId="{0347971F-6963-4D2B-B695-DC240D03DABD}" srcOrd="0" destOrd="0" parTransId="{7665DDCB-1D31-4437-91FC-5798E774A929}" sibTransId="{8EF7D196-CCFA-417A-88E3-5C59E78D7307}"/>
    <dgm:cxn modelId="{8E3BDB3B-0316-4153-BAE6-4F6A107C8F30}" srcId="{2FD602F9-0A29-4E65-BB47-290F6F7A3CCC}" destId="{99F9D19E-354D-40CE-B437-A3ED2CCE88AE}" srcOrd="3" destOrd="0" parTransId="{E3853772-38EF-429A-A02B-E7071548EF0C}" sibTransId="{0A5C33CA-03B0-4297-A23F-7FD315D41CFB}"/>
    <dgm:cxn modelId="{C912DE60-5E26-4F1B-A8FB-A85C25D5B8FB}" srcId="{2FD602F9-0A29-4E65-BB47-290F6F7A3CCC}" destId="{33D6DC2B-682D-4E1E-83FE-25C6D842D30A}" srcOrd="0" destOrd="0" parTransId="{B3C1DFBE-7C51-4E71-BA36-75E98EDEDBDE}" sibTransId="{EEE9B1FC-D1A9-4FFD-A2A1-F27D9CE977D5}"/>
    <dgm:cxn modelId="{B2EE567C-18FC-4BDE-A2ED-C3FE5FE314F0}" type="presOf" srcId="{5BE83861-0595-4A62-BF86-45F3C4FF7E6D}" destId="{A0CD0227-5FE9-4CB3-B042-5335E8F6970E}" srcOrd="0" destOrd="0" presId="urn:microsoft.com/office/officeart/2016/7/layout/HorizontalActionList"/>
    <dgm:cxn modelId="{0A7AD393-F0A0-4344-8559-F99F8AFFDE98}" type="presOf" srcId="{2FD602F9-0A29-4E65-BB47-290F6F7A3CCC}" destId="{482B46D4-C4E1-464C-BEE9-2ED0CC207052}" srcOrd="0" destOrd="0" presId="urn:microsoft.com/office/officeart/2016/7/layout/HorizontalActionList"/>
    <dgm:cxn modelId="{4CDE439B-074A-4B31-B567-A426B7671035}" srcId="{33D6DC2B-682D-4E1E-83FE-25C6D842D30A}" destId="{0984AB8E-1974-4090-B830-880D8F4C6EB4}" srcOrd="0" destOrd="0" parTransId="{877E8798-0647-4B35-A95E-5358BEC1B1FA}" sibTransId="{D66A5B13-E695-47EC-ABA9-01B9DBE66ECA}"/>
    <dgm:cxn modelId="{A5C6099C-3B23-43EA-AE9B-244664118D99}" type="presOf" srcId="{A4B9EA80-D226-43B6-BA83-274263AD5FB4}" destId="{98425A8A-648D-4DF6-B7A0-2F9A7DD95C04}" srcOrd="0" destOrd="0" presId="urn:microsoft.com/office/officeart/2016/7/layout/HorizontalActionList"/>
    <dgm:cxn modelId="{04E48E9C-0B9B-4642-8F47-6C656486EF81}" type="presOf" srcId="{64834D55-7628-4B9D-BAC8-8122C974140B}" destId="{23EE6C88-9B91-45E8-B4CA-3C90737451C3}" srcOrd="0" destOrd="0" presId="urn:microsoft.com/office/officeart/2016/7/layout/HorizontalActionList"/>
    <dgm:cxn modelId="{3647BFA9-B031-4745-A417-1C7D498C1760}" type="presOf" srcId="{0347971F-6963-4D2B-B695-DC240D03DABD}" destId="{0111B821-1BF6-47F9-90BE-02F852B0C476}" srcOrd="0" destOrd="0" presId="urn:microsoft.com/office/officeart/2016/7/layout/HorizontalActionList"/>
    <dgm:cxn modelId="{53FC5CAB-CDD1-4BA5-BEC2-D14907F04D4C}" type="presOf" srcId="{9492D73E-7DBB-4DFE-A912-6755BABA1CD8}" destId="{99E3F422-CF8A-4F6D-8478-B9642F05CBAD}" srcOrd="0" destOrd="0" presId="urn:microsoft.com/office/officeart/2016/7/layout/HorizontalActionList"/>
    <dgm:cxn modelId="{7A2F40E7-4B62-48AF-B37C-F79B717DA335}" type="presOf" srcId="{0984AB8E-1974-4090-B830-880D8F4C6EB4}" destId="{216A22CF-B6F1-48DA-AC89-93ACAEB2C169}" srcOrd="0" destOrd="0" presId="urn:microsoft.com/office/officeart/2016/7/layout/HorizontalActionList"/>
    <dgm:cxn modelId="{303801FE-7BE2-4A3D-83FD-F0CFCA6C2725}" srcId="{99F9D19E-354D-40CE-B437-A3ED2CCE88AE}" destId="{A4B9EA80-D226-43B6-BA83-274263AD5FB4}" srcOrd="0" destOrd="0" parTransId="{43BE3F82-BF7F-4B4E-B43A-2BCCF4470BA0}" sibTransId="{EC991A45-87BC-4784-B4AD-50DB6A2084B1}"/>
    <dgm:cxn modelId="{E4ABD2FE-212B-4C9E-8A4E-C6CA1B666125}" type="presOf" srcId="{99F9D19E-354D-40CE-B437-A3ED2CCE88AE}" destId="{7DCB28AF-FCD3-44EF-B896-75BDD9D809D6}" srcOrd="0" destOrd="0" presId="urn:microsoft.com/office/officeart/2016/7/layout/HorizontalActionList"/>
    <dgm:cxn modelId="{602D558D-471E-432C-A71F-A64D18114334}" type="presParOf" srcId="{482B46D4-C4E1-464C-BEE9-2ED0CC207052}" destId="{47938185-DAC4-4A4A-8388-B604D2A9C87F}" srcOrd="0" destOrd="0" presId="urn:microsoft.com/office/officeart/2016/7/layout/HorizontalActionList"/>
    <dgm:cxn modelId="{79B720D3-039F-48DE-BFA6-73A70AABFC05}" type="presParOf" srcId="{47938185-DAC4-4A4A-8388-B604D2A9C87F}" destId="{BC8E78A5-6641-4E45-952D-BFE702314570}" srcOrd="0" destOrd="0" presId="urn:microsoft.com/office/officeart/2016/7/layout/HorizontalActionList"/>
    <dgm:cxn modelId="{5B277324-4847-49CF-A1DB-FC276D25F08C}" type="presParOf" srcId="{47938185-DAC4-4A4A-8388-B604D2A9C87F}" destId="{216A22CF-B6F1-48DA-AC89-93ACAEB2C169}" srcOrd="1" destOrd="0" presId="urn:microsoft.com/office/officeart/2016/7/layout/HorizontalActionList"/>
    <dgm:cxn modelId="{A6740055-07B8-4F48-A6C9-A189222B064F}" type="presParOf" srcId="{482B46D4-C4E1-464C-BEE9-2ED0CC207052}" destId="{6BF153FE-53E8-4D96-BA92-9B0B0062275A}" srcOrd="1" destOrd="0" presId="urn:microsoft.com/office/officeart/2016/7/layout/HorizontalActionList"/>
    <dgm:cxn modelId="{284E4024-B4A2-4E19-81AB-EEA33739F032}" type="presParOf" srcId="{482B46D4-C4E1-464C-BEE9-2ED0CC207052}" destId="{C2A81C99-60A2-43EA-B355-84A3FD4E1B76}" srcOrd="2" destOrd="0" presId="urn:microsoft.com/office/officeart/2016/7/layout/HorizontalActionList"/>
    <dgm:cxn modelId="{5AED2051-EC19-45D5-914D-DC6616C112E5}" type="presParOf" srcId="{C2A81C99-60A2-43EA-B355-84A3FD4E1B76}" destId="{99E3F422-CF8A-4F6D-8478-B9642F05CBAD}" srcOrd="0" destOrd="0" presId="urn:microsoft.com/office/officeart/2016/7/layout/HorizontalActionList"/>
    <dgm:cxn modelId="{5D2F4969-2A1C-402A-9F56-C0D699F452A1}" type="presParOf" srcId="{C2A81C99-60A2-43EA-B355-84A3FD4E1B76}" destId="{23EE6C88-9B91-45E8-B4CA-3C90737451C3}" srcOrd="1" destOrd="0" presId="urn:microsoft.com/office/officeart/2016/7/layout/HorizontalActionList"/>
    <dgm:cxn modelId="{C3F684A7-FC88-45CE-BE8F-A263AC43180C}" type="presParOf" srcId="{482B46D4-C4E1-464C-BEE9-2ED0CC207052}" destId="{04CBEA3C-D876-4D2E-96F5-6BBC03F4AFD8}" srcOrd="3" destOrd="0" presId="urn:microsoft.com/office/officeart/2016/7/layout/HorizontalActionList"/>
    <dgm:cxn modelId="{9BC2573B-E751-4204-BE15-DD12D8BBE871}" type="presParOf" srcId="{482B46D4-C4E1-464C-BEE9-2ED0CC207052}" destId="{80CCF5BC-8559-4207-831D-1EFE9B34773C}" srcOrd="4" destOrd="0" presId="urn:microsoft.com/office/officeart/2016/7/layout/HorizontalActionList"/>
    <dgm:cxn modelId="{6B0256C2-2AF4-4BD8-AA73-ECB818B05A38}" type="presParOf" srcId="{80CCF5BC-8559-4207-831D-1EFE9B34773C}" destId="{A0CD0227-5FE9-4CB3-B042-5335E8F6970E}" srcOrd="0" destOrd="0" presId="urn:microsoft.com/office/officeart/2016/7/layout/HorizontalActionList"/>
    <dgm:cxn modelId="{9450660C-74A7-4F5E-A0F1-07E82D7E2B94}" type="presParOf" srcId="{80CCF5BC-8559-4207-831D-1EFE9B34773C}" destId="{0111B821-1BF6-47F9-90BE-02F852B0C476}" srcOrd="1" destOrd="0" presId="urn:microsoft.com/office/officeart/2016/7/layout/HorizontalActionList"/>
    <dgm:cxn modelId="{9C78E27A-7FA5-475D-8181-2E9A1F4940C0}" type="presParOf" srcId="{482B46D4-C4E1-464C-BEE9-2ED0CC207052}" destId="{5D1B120E-832E-404F-A31A-1C53C4914326}" srcOrd="5" destOrd="0" presId="urn:microsoft.com/office/officeart/2016/7/layout/HorizontalActionList"/>
    <dgm:cxn modelId="{1C87F005-B20D-4543-8F93-371518A084EF}" type="presParOf" srcId="{482B46D4-C4E1-464C-BEE9-2ED0CC207052}" destId="{44CBA675-8CAF-432D-BD40-B5634F8C595C}" srcOrd="6" destOrd="0" presId="urn:microsoft.com/office/officeart/2016/7/layout/HorizontalActionList"/>
    <dgm:cxn modelId="{58118CAA-4236-48E1-9246-A317E6A26AF7}" type="presParOf" srcId="{44CBA675-8CAF-432D-BD40-B5634F8C595C}" destId="{7DCB28AF-FCD3-44EF-B896-75BDD9D809D6}" srcOrd="0" destOrd="0" presId="urn:microsoft.com/office/officeart/2016/7/layout/HorizontalActionList"/>
    <dgm:cxn modelId="{B2D84DCC-4E8D-49E7-A255-CDA3B1850D50}" type="presParOf" srcId="{44CBA675-8CAF-432D-BD40-B5634F8C595C}" destId="{98425A8A-648D-4DF6-B7A0-2F9A7DD95C04}" srcOrd="1" destOrd="0" presId="urn:microsoft.com/office/officeart/2016/7/layout/Horizontal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E78A5-6641-4E45-952D-BFE702314570}">
      <dsp:nvSpPr>
        <dsp:cNvPr id="0" name=""/>
        <dsp:cNvSpPr/>
      </dsp:nvSpPr>
      <dsp:spPr>
        <a:xfrm>
          <a:off x="7438" y="830897"/>
          <a:ext cx="2544259" cy="763277"/>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977900">
            <a:lnSpc>
              <a:spcPct val="90000"/>
            </a:lnSpc>
            <a:spcBef>
              <a:spcPct val="0"/>
            </a:spcBef>
            <a:spcAft>
              <a:spcPct val="35000"/>
            </a:spcAft>
            <a:buNone/>
          </a:pPr>
          <a:r>
            <a:rPr lang="en-US" sz="2200" kern="1200"/>
            <a:t>Reading / speaking</a:t>
          </a:r>
        </a:p>
      </dsp:txBody>
      <dsp:txXfrm>
        <a:off x="7438" y="830897"/>
        <a:ext cx="2544259" cy="763277"/>
      </dsp:txXfrm>
    </dsp:sp>
    <dsp:sp modelId="{216A22CF-B6F1-48DA-AC89-93ACAEB2C169}">
      <dsp:nvSpPr>
        <dsp:cNvPr id="0" name=""/>
        <dsp:cNvSpPr/>
      </dsp:nvSpPr>
      <dsp:spPr>
        <a:xfrm>
          <a:off x="7438" y="1594175"/>
          <a:ext cx="2544259" cy="1729414"/>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755650">
            <a:lnSpc>
              <a:spcPct val="90000"/>
            </a:lnSpc>
            <a:spcBef>
              <a:spcPct val="0"/>
            </a:spcBef>
            <a:spcAft>
              <a:spcPct val="35000"/>
            </a:spcAft>
            <a:buNone/>
          </a:pPr>
          <a:r>
            <a:rPr lang="en-US" sz="1700" kern="1200"/>
            <a:t>Reading / speaking: quiz and infographic</a:t>
          </a:r>
        </a:p>
      </dsp:txBody>
      <dsp:txXfrm>
        <a:off x="7438" y="1594175"/>
        <a:ext cx="2544259" cy="1729414"/>
      </dsp:txXfrm>
    </dsp:sp>
    <dsp:sp modelId="{99E3F422-CF8A-4F6D-8478-B9642F05CBAD}">
      <dsp:nvSpPr>
        <dsp:cNvPr id="0" name=""/>
        <dsp:cNvSpPr/>
      </dsp:nvSpPr>
      <dsp:spPr>
        <a:xfrm>
          <a:off x="2659592" y="830897"/>
          <a:ext cx="2544259" cy="763277"/>
        </a:xfrm>
        <a:prstGeom prst="rect">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977900">
            <a:lnSpc>
              <a:spcPct val="90000"/>
            </a:lnSpc>
            <a:spcBef>
              <a:spcPct val="0"/>
            </a:spcBef>
            <a:spcAft>
              <a:spcPct val="35000"/>
            </a:spcAft>
            <a:buNone/>
          </a:pPr>
          <a:r>
            <a:rPr lang="en-US" sz="2200" kern="1200"/>
            <a:t>Reading / speaking</a:t>
          </a:r>
        </a:p>
      </dsp:txBody>
      <dsp:txXfrm>
        <a:off x="2659592" y="830897"/>
        <a:ext cx="2544259" cy="763277"/>
      </dsp:txXfrm>
    </dsp:sp>
    <dsp:sp modelId="{23EE6C88-9B91-45E8-B4CA-3C90737451C3}">
      <dsp:nvSpPr>
        <dsp:cNvPr id="0" name=""/>
        <dsp:cNvSpPr/>
      </dsp:nvSpPr>
      <dsp:spPr>
        <a:xfrm>
          <a:off x="2659592" y="1594175"/>
          <a:ext cx="2544259" cy="1729414"/>
        </a:xfrm>
        <a:prstGeom prst="rect">
          <a:avLst/>
        </a:prstGeom>
        <a:solidFill>
          <a:schemeClr val="accent2">
            <a:tint val="40000"/>
            <a:alpha val="90000"/>
            <a:hueOff val="-283075"/>
            <a:satOff val="-25115"/>
            <a:lumOff val="-256"/>
            <a:alphaOff val="0"/>
          </a:schemeClr>
        </a:solidFill>
        <a:ln w="12700" cap="flat" cmpd="sng" algn="ctr">
          <a:solidFill>
            <a:schemeClr val="accent2">
              <a:tint val="40000"/>
              <a:alpha val="90000"/>
              <a:hueOff val="-283075"/>
              <a:satOff val="-25115"/>
              <a:lumOff val="-25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755650">
            <a:lnSpc>
              <a:spcPct val="90000"/>
            </a:lnSpc>
            <a:spcBef>
              <a:spcPct val="0"/>
            </a:spcBef>
            <a:spcAft>
              <a:spcPct val="35000"/>
            </a:spcAft>
            <a:buNone/>
          </a:pPr>
          <a:r>
            <a:rPr lang="en-US" sz="1700" kern="1200"/>
            <a:t>Reading / speaking: prediction from titles and photos</a:t>
          </a:r>
        </a:p>
      </dsp:txBody>
      <dsp:txXfrm>
        <a:off x="2659592" y="1594175"/>
        <a:ext cx="2544259" cy="1729414"/>
      </dsp:txXfrm>
    </dsp:sp>
    <dsp:sp modelId="{A0CD0227-5FE9-4CB3-B042-5335E8F6970E}">
      <dsp:nvSpPr>
        <dsp:cNvPr id="0" name=""/>
        <dsp:cNvSpPr/>
      </dsp:nvSpPr>
      <dsp:spPr>
        <a:xfrm>
          <a:off x="5311747" y="830897"/>
          <a:ext cx="2544259" cy="763277"/>
        </a:xfrm>
        <a:prstGeom prst="rect">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977900">
            <a:lnSpc>
              <a:spcPct val="90000"/>
            </a:lnSpc>
            <a:spcBef>
              <a:spcPct val="0"/>
            </a:spcBef>
            <a:spcAft>
              <a:spcPct val="35000"/>
            </a:spcAft>
            <a:buNone/>
          </a:pPr>
          <a:r>
            <a:rPr lang="en-US" sz="2200" kern="1200"/>
            <a:t>Reading / speaking</a:t>
          </a:r>
        </a:p>
      </dsp:txBody>
      <dsp:txXfrm>
        <a:off x="5311747" y="830897"/>
        <a:ext cx="2544259" cy="763277"/>
      </dsp:txXfrm>
    </dsp:sp>
    <dsp:sp modelId="{0111B821-1BF6-47F9-90BE-02F852B0C476}">
      <dsp:nvSpPr>
        <dsp:cNvPr id="0" name=""/>
        <dsp:cNvSpPr/>
      </dsp:nvSpPr>
      <dsp:spPr>
        <a:xfrm>
          <a:off x="5311747" y="1594175"/>
          <a:ext cx="2544259" cy="1729414"/>
        </a:xfrm>
        <a:prstGeom prst="rect">
          <a:avLst/>
        </a:prstGeom>
        <a:solidFill>
          <a:schemeClr val="accent2">
            <a:tint val="40000"/>
            <a:alpha val="90000"/>
            <a:hueOff val="-566151"/>
            <a:satOff val="-50231"/>
            <a:lumOff val="-513"/>
            <a:alphaOff val="0"/>
          </a:schemeClr>
        </a:solidFill>
        <a:ln w="12700" cap="flat" cmpd="sng" algn="ctr">
          <a:solidFill>
            <a:schemeClr val="accent2">
              <a:tint val="40000"/>
              <a:alpha val="90000"/>
              <a:hueOff val="-566151"/>
              <a:satOff val="-50231"/>
              <a:lumOff val="-5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755650">
            <a:lnSpc>
              <a:spcPct val="90000"/>
            </a:lnSpc>
            <a:spcBef>
              <a:spcPct val="0"/>
            </a:spcBef>
            <a:spcAft>
              <a:spcPct val="35000"/>
            </a:spcAft>
            <a:buNone/>
          </a:pPr>
          <a:r>
            <a:rPr lang="en-US" sz="1700" kern="1200"/>
            <a:t>Reading / speaking: read 6 x short articles and compare</a:t>
          </a:r>
        </a:p>
      </dsp:txBody>
      <dsp:txXfrm>
        <a:off x="5311747" y="1594175"/>
        <a:ext cx="2544259" cy="1729414"/>
      </dsp:txXfrm>
    </dsp:sp>
    <dsp:sp modelId="{7DCB28AF-FCD3-44EF-B896-75BDD9D809D6}">
      <dsp:nvSpPr>
        <dsp:cNvPr id="0" name=""/>
        <dsp:cNvSpPr/>
      </dsp:nvSpPr>
      <dsp:spPr>
        <a:xfrm>
          <a:off x="7963901" y="830897"/>
          <a:ext cx="2544259" cy="763277"/>
        </a:xfrm>
        <a:prstGeom prst="rect">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977900">
            <a:lnSpc>
              <a:spcPct val="90000"/>
            </a:lnSpc>
            <a:spcBef>
              <a:spcPct val="0"/>
            </a:spcBef>
            <a:spcAft>
              <a:spcPct val="35000"/>
            </a:spcAft>
            <a:buNone/>
          </a:pPr>
          <a:r>
            <a:rPr lang="en-US" sz="2200" kern="1200"/>
            <a:t>Speaking / writing</a:t>
          </a:r>
        </a:p>
      </dsp:txBody>
      <dsp:txXfrm>
        <a:off x="7963901" y="830897"/>
        <a:ext cx="2544259" cy="763277"/>
      </dsp:txXfrm>
    </dsp:sp>
    <dsp:sp modelId="{98425A8A-648D-4DF6-B7A0-2F9A7DD95C04}">
      <dsp:nvSpPr>
        <dsp:cNvPr id="0" name=""/>
        <dsp:cNvSpPr/>
      </dsp:nvSpPr>
      <dsp:spPr>
        <a:xfrm>
          <a:off x="7963901" y="1594175"/>
          <a:ext cx="2544259" cy="1729414"/>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755650">
            <a:lnSpc>
              <a:spcPct val="90000"/>
            </a:lnSpc>
            <a:spcBef>
              <a:spcPct val="0"/>
            </a:spcBef>
            <a:spcAft>
              <a:spcPct val="35000"/>
            </a:spcAft>
            <a:buNone/>
          </a:pPr>
          <a:r>
            <a:rPr lang="en-US" sz="1700" kern="1200"/>
            <a:t>Speaking / writing: plan a housing project in a group</a:t>
          </a:r>
        </a:p>
      </dsp:txBody>
      <dsp:txXfrm>
        <a:off x="7963901" y="1594175"/>
        <a:ext cx="2544259" cy="1729414"/>
      </dsp:txXfrm>
    </dsp:sp>
  </dsp:spTree>
</dsp:drawing>
</file>

<file path=ppt/diagrams/layout1.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AB8362-E988-413C-9F09-2F010942D6B3}" type="datetimeFigureOut">
              <a:rPr lang="en-GB" smtClean="0"/>
              <a:t>03/07/2017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9A94AD-4EE5-4397-B472-968138AB815A}" type="slidenum">
              <a:rPr lang="en-GB" smtClean="0"/>
              <a:t>‹#›</a:t>
            </a:fld>
            <a:endParaRPr lang="en-GB"/>
          </a:p>
        </p:txBody>
      </p:sp>
    </p:spTree>
    <p:extLst>
      <p:ext uri="{BB962C8B-B14F-4D97-AF65-F5344CB8AC3E}">
        <p14:creationId xmlns:p14="http://schemas.microsoft.com/office/powerpoint/2010/main" val="1750364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should take about 1.5 hours: reading/speaking 1: 20 mins; reading/speaking 2: 10 mins; reading/speaking 3: 20 mins; speaking/writing: 30 mins</a:t>
            </a:r>
          </a:p>
        </p:txBody>
      </p:sp>
      <p:sp>
        <p:nvSpPr>
          <p:cNvPr id="4" name="Slide Number Placeholder 3"/>
          <p:cNvSpPr>
            <a:spLocks noGrp="1"/>
          </p:cNvSpPr>
          <p:nvPr>
            <p:ph type="sldNum" sz="quarter" idx="10"/>
          </p:nvPr>
        </p:nvSpPr>
        <p:spPr/>
        <p:txBody>
          <a:bodyPr/>
          <a:lstStyle/>
          <a:p>
            <a:fld id="{9B9A94AD-4EE5-4397-B472-968138AB815A}" type="slidenum">
              <a:rPr lang="en-GB" smtClean="0"/>
              <a:t>2</a:t>
            </a:fld>
            <a:endParaRPr lang="en-GB"/>
          </a:p>
        </p:txBody>
      </p:sp>
    </p:spTree>
    <p:extLst>
      <p:ext uri="{BB962C8B-B14F-4D97-AF65-F5344CB8AC3E}">
        <p14:creationId xmlns:p14="http://schemas.microsoft.com/office/powerpoint/2010/main" val="72185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411458F-7069-459B-8ADB-E6E45BC9B1F1}" type="datetimeFigureOut">
              <a:rPr lang="en-GB" smtClean="0"/>
              <a:t>03/07/2017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183577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411458F-7069-459B-8ADB-E6E45BC9B1F1}" type="datetimeFigureOut">
              <a:rPr lang="en-GB" smtClean="0"/>
              <a:t>03/07/2017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3301409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411458F-7069-459B-8ADB-E6E45BC9B1F1}" type="datetimeFigureOut">
              <a:rPr lang="en-GB" smtClean="0"/>
              <a:t>03/07/2017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3150641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411458F-7069-459B-8ADB-E6E45BC9B1F1}" type="datetimeFigureOut">
              <a:rPr lang="en-GB" smtClean="0"/>
              <a:t>03/07/2017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4210312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411458F-7069-459B-8ADB-E6E45BC9B1F1}" type="datetimeFigureOut">
              <a:rPr lang="en-GB" smtClean="0"/>
              <a:t>03/07/2017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2087785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411458F-7069-459B-8ADB-E6E45BC9B1F1}" type="datetimeFigureOut">
              <a:rPr lang="en-GB" smtClean="0"/>
              <a:t>03/07/2017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1785987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411458F-7069-459B-8ADB-E6E45BC9B1F1}" type="datetimeFigureOut">
              <a:rPr lang="en-GB" smtClean="0"/>
              <a:t>03/07/2017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2309680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411458F-7069-459B-8ADB-E6E45BC9B1F1}" type="datetimeFigureOut">
              <a:rPr lang="en-GB" smtClean="0"/>
              <a:t>03/07/2017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2751008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11458F-7069-459B-8ADB-E6E45BC9B1F1}" type="datetimeFigureOut">
              <a:rPr lang="en-GB" smtClean="0"/>
              <a:t>03/07/2017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1421177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411458F-7069-459B-8ADB-E6E45BC9B1F1}" type="datetimeFigureOut">
              <a:rPr lang="en-GB" smtClean="0"/>
              <a:t>03/07/2017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1784049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411458F-7069-459B-8ADB-E6E45BC9B1F1}" type="datetimeFigureOut">
              <a:rPr lang="en-GB" smtClean="0"/>
              <a:t>03/07/2017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9038D0-FA28-4D78-8726-E8B4C6CC4CFA}" type="slidenum">
              <a:rPr lang="en-GB" smtClean="0"/>
              <a:t>‹#›</a:t>
            </a:fld>
            <a:endParaRPr lang="en-GB"/>
          </a:p>
        </p:txBody>
      </p:sp>
    </p:spTree>
    <p:extLst>
      <p:ext uri="{BB962C8B-B14F-4D97-AF65-F5344CB8AC3E}">
        <p14:creationId xmlns:p14="http://schemas.microsoft.com/office/powerpoint/2010/main" val="988645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11458F-7069-459B-8ADB-E6E45BC9B1F1}" type="datetimeFigureOut">
              <a:rPr lang="en-GB" smtClean="0"/>
              <a:t>03/07/2017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9038D0-FA28-4D78-8726-E8B4C6CC4CFA}" type="slidenum">
              <a:rPr lang="en-GB" smtClean="0"/>
              <a:t>‹#›</a:t>
            </a:fld>
            <a:endParaRPr lang="en-GB"/>
          </a:p>
        </p:txBody>
      </p:sp>
    </p:spTree>
    <p:extLst>
      <p:ext uri="{BB962C8B-B14F-4D97-AF65-F5344CB8AC3E}">
        <p14:creationId xmlns:p14="http://schemas.microsoft.com/office/powerpoint/2010/main" val="1136352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eewiki.newint.org/index.php/The_problem_of_finding_a_home_in_the_West" TargetMode="External"/><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hyperlink" Target="https://eewiki.newint.org/index.php/Escape_to_the_street" TargetMode="External"/><Relationship Id="rId4" Type="http://schemas.openxmlformats.org/officeDocument/2006/relationships/hyperlink" Target="https://eewiki.newint.org/index.php/How_do_you_stop_the_cycle_of_homelessness?" TargetMode="Externa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477749"/>
            <a:ext cx="0" cy="36576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320040" y="376518"/>
            <a:ext cx="5455917" cy="3860062"/>
          </a:xfrm>
          <a:prstGeom prst="rect">
            <a:avLst/>
          </a:prstGeom>
        </p:spPr>
      </p:pic>
      <p:pic>
        <p:nvPicPr>
          <p:cNvPr id="5" name="Picture 4">
            <a:extLst>
              <a:ext uri="{FF2B5EF4-FFF2-40B4-BE49-F238E27FC236}">
                <a16:creationId xmlns:a16="http://schemas.microsoft.com/office/drawing/2014/main" id="{B54D5E08-4EBB-48DE-8D28-5AA30938EC76}"/>
              </a:ext>
            </a:extLst>
          </p:cNvPr>
          <p:cNvPicPr>
            <a:picLocks noChangeAspect="1"/>
          </p:cNvPicPr>
          <p:nvPr/>
        </p:nvPicPr>
        <p:blipFill>
          <a:blip r:embed="rId3"/>
          <a:stretch>
            <a:fillRect/>
          </a:stretch>
        </p:blipFill>
        <p:spPr>
          <a:xfrm>
            <a:off x="6416043" y="1692758"/>
            <a:ext cx="5455917" cy="1227582"/>
          </a:xfrm>
          <a:prstGeom prst="rect">
            <a:avLst/>
          </a:prstGeom>
        </p:spPr>
      </p:pic>
      <p:sp>
        <p:nvSpPr>
          <p:cNvPr id="2" name="Title 1"/>
          <p:cNvSpPr>
            <a:spLocks noGrp="1"/>
          </p:cNvSpPr>
          <p:nvPr>
            <p:ph type="ctrTitle"/>
          </p:nvPr>
        </p:nvSpPr>
        <p:spPr>
          <a:xfrm>
            <a:off x="527538" y="4756638"/>
            <a:ext cx="11139854" cy="930447"/>
          </a:xfrm>
        </p:spPr>
        <p:txBody>
          <a:bodyPr>
            <a:noAutofit/>
          </a:bodyPr>
          <a:lstStyle/>
          <a:p>
            <a:r>
              <a:rPr lang="en-GB" sz="6600" b="1" dirty="0">
                <a:solidFill>
                  <a:schemeClr val="bg1"/>
                </a:solidFill>
              </a:rPr>
              <a:t>Homelessness</a:t>
            </a:r>
          </a:p>
        </p:txBody>
      </p:sp>
      <p:sp>
        <p:nvSpPr>
          <p:cNvPr id="3" name="Subtitle 2"/>
          <p:cNvSpPr>
            <a:spLocks noGrp="1"/>
          </p:cNvSpPr>
          <p:nvPr>
            <p:ph type="subTitle" idx="1"/>
          </p:nvPr>
        </p:nvSpPr>
        <p:spPr>
          <a:xfrm>
            <a:off x="1339362" y="5815698"/>
            <a:ext cx="9144000" cy="662104"/>
          </a:xfrm>
        </p:spPr>
        <p:txBody>
          <a:bodyPr>
            <a:normAutofit fontScale="25000" lnSpcReduction="20000"/>
          </a:bodyPr>
          <a:lstStyle/>
          <a:p>
            <a:pPr>
              <a:defRPr/>
            </a:pPr>
            <a:r>
              <a:rPr lang="en-GB" altLang="en-US" sz="7200" b="1" dirty="0">
                <a:solidFill>
                  <a:schemeClr val="bg1"/>
                </a:solidFill>
              </a:rPr>
              <a:t>New Internationalist Easier English</a:t>
            </a:r>
          </a:p>
          <a:p>
            <a:pPr>
              <a:defRPr/>
            </a:pPr>
            <a:r>
              <a:rPr lang="en-GB" altLang="en-US" sz="7200" b="1" dirty="0">
                <a:solidFill>
                  <a:schemeClr val="bg1"/>
                </a:solidFill>
              </a:rPr>
              <a:t>Ready Intermediate Lesson</a:t>
            </a:r>
          </a:p>
          <a:p>
            <a:endParaRPr lang="en-GB" sz="2000" dirty="0">
              <a:solidFill>
                <a:srgbClr val="EEA027"/>
              </a:solidFill>
            </a:endParaRPr>
          </a:p>
        </p:txBody>
      </p:sp>
    </p:spTree>
    <p:extLst>
      <p:ext uri="{BB962C8B-B14F-4D97-AF65-F5344CB8AC3E}">
        <p14:creationId xmlns:p14="http://schemas.microsoft.com/office/powerpoint/2010/main" val="178689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8">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rgbClr val="3E4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0">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a:solidFill>
              <a:srgbClr val="7EAB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alphaModFix/>
            <a:extLst/>
          </a:blip>
          <a:srcRect l="14460" r="32206" b="3"/>
          <a:stretch/>
        </p:blipFill>
        <p:spPr>
          <a:xfrm>
            <a:off x="9030743" y="2474254"/>
            <a:ext cx="1912560" cy="1909489"/>
          </a:xfrm>
          <a:custGeom>
            <a:avLst/>
            <a:gdLst>
              <a:gd name="connsiteX0" fmla="*/ 3028805 w 6057610"/>
              <a:gd name="connsiteY0" fmla="*/ 0 h 6057610"/>
              <a:gd name="connsiteX1" fmla="*/ 6057610 w 6057610"/>
              <a:gd name="connsiteY1" fmla="*/ 3028805 h 6057610"/>
              <a:gd name="connsiteX2" fmla="*/ 3028805 w 6057610"/>
              <a:gd name="connsiteY2" fmla="*/ 6057610 h 6057610"/>
              <a:gd name="connsiteX3" fmla="*/ 0 w 6057610"/>
              <a:gd name="connsiteY3" fmla="*/ 3028805 h 6057610"/>
              <a:gd name="connsiteX4" fmla="*/ 3028805 w 6057610"/>
              <a:gd name="connsiteY4" fmla="*/ 0 h 605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sp>
        <p:nvSpPr>
          <p:cNvPr id="2" name="Title 1"/>
          <p:cNvSpPr>
            <a:spLocks noGrp="1"/>
          </p:cNvSpPr>
          <p:nvPr>
            <p:ph type="title"/>
          </p:nvPr>
        </p:nvSpPr>
        <p:spPr>
          <a:xfrm>
            <a:off x="1136428" y="627564"/>
            <a:ext cx="7474172" cy="1325563"/>
          </a:xfrm>
        </p:spPr>
        <p:txBody>
          <a:bodyPr>
            <a:normAutofit/>
          </a:bodyPr>
          <a:lstStyle/>
          <a:p>
            <a:r>
              <a:rPr lang="en-GB" b="1"/>
              <a:t>Australia: Geelong Project</a:t>
            </a:r>
            <a:endParaRPr lang="en-GB" dirty="0"/>
          </a:p>
        </p:txBody>
      </p:sp>
      <p:sp>
        <p:nvSpPr>
          <p:cNvPr id="3" name="Content Placeholder 2"/>
          <p:cNvSpPr>
            <a:spLocks noGrp="1"/>
          </p:cNvSpPr>
          <p:nvPr>
            <p:ph idx="1"/>
          </p:nvPr>
        </p:nvSpPr>
        <p:spPr>
          <a:xfrm>
            <a:off x="348343" y="1741714"/>
            <a:ext cx="8454788" cy="4717143"/>
          </a:xfrm>
        </p:spPr>
        <p:txBody>
          <a:bodyPr anchor="ctr">
            <a:normAutofit/>
          </a:bodyPr>
          <a:lstStyle/>
          <a:p>
            <a:pPr marL="0" indent="0">
              <a:lnSpc>
                <a:spcPct val="70000"/>
              </a:lnSpc>
              <a:buNone/>
            </a:pPr>
            <a:r>
              <a:rPr lang="en-GB" sz="2400" dirty="0"/>
              <a:t>Many different groups are working together on the Geelong Project: groups working on homelessness, youth justice, family violence, mental health, disability, education, employment, recreation, cultural diversity and aboriginal services. </a:t>
            </a:r>
          </a:p>
          <a:p>
            <a:pPr marL="0" indent="0">
              <a:lnSpc>
                <a:spcPct val="70000"/>
              </a:lnSpc>
              <a:buNone/>
            </a:pPr>
            <a:r>
              <a:rPr lang="en-GB" sz="2400" dirty="0"/>
              <a:t>If they see a problem early, it is easier to help. And they will be able to reduce homelessness and the related social, emotional and health problems. To find the problems earlier, they need to find out about problems like: family conflict, mental health issues, unemployment, poverty, alcohol or drug issues and crime. And they also need to work on creating stronger protection in the community and in family relationships. </a:t>
            </a:r>
          </a:p>
          <a:p>
            <a:pPr marL="0" indent="0">
              <a:lnSpc>
                <a:spcPct val="70000"/>
              </a:lnSpc>
              <a:buNone/>
            </a:pPr>
            <a:r>
              <a:rPr lang="en-GB" sz="2400" dirty="0"/>
              <a:t>Early help can be early in the life of a child or early in the life of a problem. In both cases, they can help stop, or reduce, many of the problems related to homelessness. One of the challenges is to decide when to act and how to do it well. But one thing is clear: families are very important. </a:t>
            </a:r>
          </a:p>
        </p:txBody>
      </p:sp>
    </p:spTree>
    <p:extLst>
      <p:ext uri="{BB962C8B-B14F-4D97-AF65-F5344CB8AC3E}">
        <p14:creationId xmlns:p14="http://schemas.microsoft.com/office/powerpoint/2010/main" val="2637457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36593" r="7422"/>
          <a:stretch/>
        </p:blipFill>
        <p:spPr>
          <a:xfrm>
            <a:off x="8020569" y="1904284"/>
            <a:ext cx="3152439" cy="3448850"/>
          </a:xfrm>
          <a:prstGeom prst="rect">
            <a:avLst/>
          </a:prstGeom>
        </p:spPr>
      </p:pic>
      <p:sp>
        <p:nvSpPr>
          <p:cNvPr id="2" name="Title 1"/>
          <p:cNvSpPr>
            <a:spLocks noGrp="1"/>
          </p:cNvSpPr>
          <p:nvPr>
            <p:ph type="title"/>
          </p:nvPr>
        </p:nvSpPr>
        <p:spPr>
          <a:xfrm>
            <a:off x="838200" y="365125"/>
            <a:ext cx="10515600" cy="1325563"/>
          </a:xfrm>
        </p:spPr>
        <p:txBody>
          <a:bodyPr>
            <a:normAutofit/>
          </a:bodyPr>
          <a:lstStyle/>
          <a:p>
            <a:r>
              <a:rPr lang="en-GB" b="1" dirty="0"/>
              <a:t>Jordan: Urban Shelter Project</a:t>
            </a:r>
            <a:endParaRPr lang="en-GB" dirty="0"/>
          </a:p>
        </p:txBody>
      </p:sp>
      <p:sp>
        <p:nvSpPr>
          <p:cNvPr id="3" name="Content Placeholder 2"/>
          <p:cNvSpPr>
            <a:spLocks noGrp="1"/>
          </p:cNvSpPr>
          <p:nvPr>
            <p:ph idx="1"/>
          </p:nvPr>
        </p:nvSpPr>
        <p:spPr>
          <a:xfrm>
            <a:off x="290286" y="1436914"/>
            <a:ext cx="7518399" cy="5283200"/>
          </a:xfrm>
        </p:spPr>
        <p:txBody>
          <a:bodyPr>
            <a:normAutofit/>
          </a:bodyPr>
          <a:lstStyle/>
          <a:p>
            <a:pPr marL="0" indent="0">
              <a:lnSpc>
                <a:spcPct val="70000"/>
              </a:lnSpc>
              <a:buNone/>
            </a:pPr>
            <a:r>
              <a:rPr lang="en-GB" sz="2600" dirty="0"/>
              <a:t>This project works with people who own buildings in Jordan. They work on buildings that people cannot live in to create homes. Then they let Syrian refugees live there, paying no rent for 18 months. The money is used to help prepare the buildings. This helps the local economy because it gives local people jobs. It also, of course, helps with housing. More than 5,000 housing units have been improved. This has given housing to more than 18,000 refugees and created more than 20,000 short-term jobs. </a:t>
            </a:r>
          </a:p>
          <a:p>
            <a:pPr marL="0" indent="0">
              <a:lnSpc>
                <a:spcPct val="70000"/>
              </a:lnSpc>
              <a:buNone/>
            </a:pPr>
            <a:r>
              <a:rPr lang="en-GB" sz="2600" dirty="0"/>
              <a:t>The Norwegian Refugee Council (NRC) gives money to help with the building work. The NRC also provides legal aid to Syrian refugees to help them with documents, refugee registration, and housing, land and property rights. The project has really helped the local economy with more than $10 million in new investment. They are still raising more money to work on other buildings. </a:t>
            </a:r>
          </a:p>
          <a:p>
            <a:pPr marL="0" indent="0">
              <a:lnSpc>
                <a:spcPct val="70000"/>
              </a:lnSpc>
              <a:buNone/>
            </a:pPr>
            <a:endParaRPr lang="en-GB" sz="2200" dirty="0"/>
          </a:p>
        </p:txBody>
      </p:sp>
    </p:spTree>
    <p:extLst>
      <p:ext uri="{BB962C8B-B14F-4D97-AF65-F5344CB8AC3E}">
        <p14:creationId xmlns:p14="http://schemas.microsoft.com/office/powerpoint/2010/main" val="1038472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769" r="19243" b="-2"/>
          <a:stretch/>
        </p:blipFill>
        <p:spPr>
          <a:xfrm>
            <a:off x="8037576" y="1904281"/>
            <a:ext cx="3374810" cy="4272681"/>
          </a:xfrm>
          <a:prstGeom prst="rect">
            <a:avLst/>
          </a:prstGeom>
        </p:spPr>
      </p:pic>
      <p:sp>
        <p:nvSpPr>
          <p:cNvPr id="2" name="Title 1"/>
          <p:cNvSpPr>
            <a:spLocks noGrp="1"/>
          </p:cNvSpPr>
          <p:nvPr>
            <p:ph type="title"/>
          </p:nvPr>
        </p:nvSpPr>
        <p:spPr>
          <a:xfrm>
            <a:off x="838200" y="365125"/>
            <a:ext cx="10515600" cy="1325563"/>
          </a:xfrm>
        </p:spPr>
        <p:txBody>
          <a:bodyPr>
            <a:normAutofit/>
          </a:bodyPr>
          <a:lstStyle/>
          <a:p>
            <a:r>
              <a:rPr lang="en-GB" b="1" dirty="0"/>
              <a:t>Britain: Stonewall Housing</a:t>
            </a:r>
            <a:endParaRPr lang="en-GB" dirty="0"/>
          </a:p>
        </p:txBody>
      </p:sp>
      <p:sp>
        <p:nvSpPr>
          <p:cNvPr id="3" name="Content Placeholder 2"/>
          <p:cNvSpPr>
            <a:spLocks noGrp="1"/>
          </p:cNvSpPr>
          <p:nvPr>
            <p:ph idx="1"/>
          </p:nvPr>
        </p:nvSpPr>
        <p:spPr>
          <a:xfrm>
            <a:off x="333829" y="1407886"/>
            <a:ext cx="7703747" cy="5341257"/>
          </a:xfrm>
        </p:spPr>
        <p:txBody>
          <a:bodyPr>
            <a:noAutofit/>
          </a:bodyPr>
          <a:lstStyle/>
          <a:p>
            <a:pPr marL="0" indent="0">
              <a:lnSpc>
                <a:spcPct val="70000"/>
              </a:lnSpc>
              <a:buNone/>
            </a:pPr>
            <a:r>
              <a:rPr lang="en-GB" sz="2400" dirty="0"/>
              <a:t>Since 1983 Stonewall Housing has provided housing advice, legal help and support for LGBT+ people. People often discriminate against them when they try to find housing they have enough money for. Stonewall makes people think and creates change so everyone can get equal help from services. Stonewall helps people who suffer from two types of discrimination, for example LGBT+ refugees and migrants.</a:t>
            </a:r>
          </a:p>
          <a:p>
            <a:pPr marL="0" indent="0">
              <a:lnSpc>
                <a:spcPct val="70000"/>
              </a:lnSpc>
              <a:buNone/>
            </a:pPr>
            <a:r>
              <a:rPr lang="en-GB" sz="2400" dirty="0"/>
              <a:t>They run a free, confidential housing advice helpline; drop-in housing advice workshops; specialist and awareness training for people who work with and live in social housing; information to other agencies about housing for LGBT+ people; and fighting for their housing rights. Stonewall Housing wants to make sure that people live in safer homes, with no fear, where they can celebrate their identity and support each other. Their projects work with social inequalities, and help people to be involved in society. </a:t>
            </a:r>
          </a:p>
          <a:p>
            <a:pPr marL="0" indent="0">
              <a:lnSpc>
                <a:spcPct val="70000"/>
              </a:lnSpc>
              <a:buNone/>
            </a:pPr>
            <a:r>
              <a:rPr lang="en-GB" sz="2400" dirty="0"/>
              <a:t>Stonewall Housing has started many very good projects, for example one against Forced Marriage, ROAR (a project on domestic abuse) and Finding Safe Spaces (to help people who sleep on the streets). </a:t>
            </a:r>
          </a:p>
        </p:txBody>
      </p:sp>
    </p:spTree>
    <p:extLst>
      <p:ext uri="{BB962C8B-B14F-4D97-AF65-F5344CB8AC3E}">
        <p14:creationId xmlns:p14="http://schemas.microsoft.com/office/powerpoint/2010/main" val="3880462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3326" r="20689"/>
          <a:stretch/>
        </p:blipFill>
        <p:spPr>
          <a:xfrm>
            <a:off x="8020569" y="1904284"/>
            <a:ext cx="3152439" cy="3448850"/>
          </a:xfrm>
          <a:prstGeom prst="rect">
            <a:avLst/>
          </a:prstGeom>
        </p:spPr>
      </p:pic>
      <p:sp>
        <p:nvSpPr>
          <p:cNvPr id="2" name="Title 1"/>
          <p:cNvSpPr>
            <a:spLocks noGrp="1"/>
          </p:cNvSpPr>
          <p:nvPr>
            <p:ph type="title"/>
          </p:nvPr>
        </p:nvSpPr>
        <p:spPr>
          <a:xfrm>
            <a:off x="838200" y="365125"/>
            <a:ext cx="10515600" cy="1325563"/>
          </a:xfrm>
        </p:spPr>
        <p:txBody>
          <a:bodyPr>
            <a:normAutofit/>
          </a:bodyPr>
          <a:lstStyle/>
          <a:p>
            <a:r>
              <a:rPr lang="en-GB" b="1" dirty="0"/>
              <a:t>Chile: The Resilient Social Housing Project</a:t>
            </a:r>
            <a:endParaRPr lang="en-GB" dirty="0"/>
          </a:p>
        </p:txBody>
      </p:sp>
      <p:sp>
        <p:nvSpPr>
          <p:cNvPr id="3" name="Content Placeholder 2"/>
          <p:cNvSpPr>
            <a:spLocks noGrp="1"/>
          </p:cNvSpPr>
          <p:nvPr>
            <p:ph idx="1"/>
          </p:nvPr>
        </p:nvSpPr>
        <p:spPr>
          <a:xfrm>
            <a:off x="145144" y="1393370"/>
            <a:ext cx="7750628" cy="5326743"/>
          </a:xfrm>
        </p:spPr>
        <p:txBody>
          <a:bodyPr>
            <a:normAutofit/>
          </a:bodyPr>
          <a:lstStyle/>
          <a:p>
            <a:pPr marL="0" indent="0">
              <a:lnSpc>
                <a:spcPct val="70000"/>
              </a:lnSpc>
              <a:buNone/>
            </a:pPr>
            <a:r>
              <a:rPr lang="en-GB" sz="2200" dirty="0"/>
              <a:t>The 2010 earthquake and tsunami destroyed more than 11,000 homes and other buildings on the Chilean coast. It destroyed communities and people’s lives and jobs. The original plan was to move people quickly into new housing away from the sea. But local communities did not want this. They wanted to stay where they were and to continue their traditional lifestyle of fishing and collecting algae. </a:t>
            </a:r>
          </a:p>
          <a:p>
            <a:pPr marL="0" indent="0">
              <a:lnSpc>
                <a:spcPct val="70000"/>
              </a:lnSpc>
              <a:buNone/>
            </a:pPr>
            <a:r>
              <a:rPr lang="en-GB" sz="2200" dirty="0"/>
              <a:t>So the Chilean government started this project. They asked local people whose houses had been destroyed for ideas. And as a result, they build 180 ‘stilt houses’ in 5 villages. They designed the new houses to survive natural disasters. They can survive earthquakes and, if there is a tsunami in future, people will be able to repair them quickly. </a:t>
            </a:r>
          </a:p>
          <a:p>
            <a:pPr marL="0" indent="0">
              <a:lnSpc>
                <a:spcPct val="70000"/>
              </a:lnSpc>
              <a:buNone/>
            </a:pPr>
            <a:r>
              <a:rPr lang="en-GB" sz="2200" dirty="0"/>
              <a:t>The Chilean government Ministry of Housing and Urban Development gave the money – about $25,000 for each house. So the people could buy the houses with no debt. The people who live there need to look after the houses, but this is much easier because they can still work and earn money from the sea. </a:t>
            </a:r>
          </a:p>
          <a:p>
            <a:pPr marL="0" indent="0">
              <a:lnSpc>
                <a:spcPct val="70000"/>
              </a:lnSpc>
              <a:buNone/>
            </a:pPr>
            <a:r>
              <a:rPr lang="en-GB" sz="2200" dirty="0"/>
              <a:t>This new way of organising social housing in Chile should become a model for new social housing projects across the country. </a:t>
            </a:r>
          </a:p>
          <a:p>
            <a:pPr marL="0" indent="0">
              <a:lnSpc>
                <a:spcPct val="70000"/>
              </a:lnSpc>
              <a:buNone/>
            </a:pPr>
            <a:endParaRPr lang="en-GB" sz="1700" dirty="0"/>
          </a:p>
        </p:txBody>
      </p:sp>
    </p:spTree>
    <p:extLst>
      <p:ext uri="{BB962C8B-B14F-4D97-AF65-F5344CB8AC3E}">
        <p14:creationId xmlns:p14="http://schemas.microsoft.com/office/powerpoint/2010/main" val="3653248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1378" y="225911"/>
            <a:ext cx="9062421" cy="903643"/>
          </a:xfrm>
        </p:spPr>
        <p:txBody>
          <a:bodyPr/>
          <a:lstStyle/>
          <a:p>
            <a:r>
              <a:rPr lang="en-GB" b="1" dirty="0"/>
              <a:t>Create your own housing project</a:t>
            </a:r>
          </a:p>
        </p:txBody>
      </p:sp>
      <p:sp>
        <p:nvSpPr>
          <p:cNvPr id="3" name="Content Placeholder 2"/>
          <p:cNvSpPr>
            <a:spLocks noGrp="1"/>
          </p:cNvSpPr>
          <p:nvPr>
            <p:ph idx="1"/>
          </p:nvPr>
        </p:nvSpPr>
        <p:spPr>
          <a:xfrm>
            <a:off x="387275" y="1129554"/>
            <a:ext cx="10966525" cy="5475641"/>
          </a:xfrm>
        </p:spPr>
        <p:txBody>
          <a:bodyPr>
            <a:normAutofit fontScale="85000" lnSpcReduction="20000"/>
          </a:bodyPr>
          <a:lstStyle/>
          <a:p>
            <a:pPr marL="0" indent="0">
              <a:buNone/>
            </a:pPr>
            <a:r>
              <a:rPr lang="en-GB" sz="3600" dirty="0"/>
              <a:t>In small groups:</a:t>
            </a:r>
          </a:p>
          <a:p>
            <a:pPr marL="0" indent="0">
              <a:buNone/>
            </a:pPr>
            <a:r>
              <a:rPr lang="en-GB" sz="3600" dirty="0"/>
              <a:t>a) Decide:</a:t>
            </a:r>
          </a:p>
          <a:p>
            <a:r>
              <a:rPr lang="en-GB" sz="3600" u="sng" dirty="0"/>
              <a:t>Who</a:t>
            </a:r>
            <a:r>
              <a:rPr lang="en-GB" sz="3600" dirty="0"/>
              <a:t> you would like to help</a:t>
            </a:r>
          </a:p>
          <a:p>
            <a:r>
              <a:rPr lang="en-GB" sz="3600" u="sng" dirty="0"/>
              <a:t>Where</a:t>
            </a:r>
          </a:p>
          <a:p>
            <a:r>
              <a:rPr lang="en-GB" sz="3600" u="sng" dirty="0"/>
              <a:t>Why</a:t>
            </a:r>
          </a:p>
          <a:p>
            <a:pPr marL="0" indent="0">
              <a:buNone/>
            </a:pPr>
            <a:endParaRPr lang="en-GB" sz="3600" u="sng" dirty="0"/>
          </a:p>
          <a:p>
            <a:pPr marL="0" indent="0">
              <a:buNone/>
            </a:pPr>
            <a:r>
              <a:rPr lang="en-GB" sz="3600" dirty="0"/>
              <a:t>b) Put the information on a</a:t>
            </a:r>
          </a:p>
          <a:p>
            <a:pPr marL="0" indent="0">
              <a:buNone/>
            </a:pPr>
            <a:r>
              <a:rPr lang="en-GB" sz="3600" dirty="0"/>
              <a:t>poster</a:t>
            </a:r>
          </a:p>
          <a:p>
            <a:endParaRPr lang="en-GB" sz="3600" u="sng" dirty="0"/>
          </a:p>
          <a:p>
            <a:pPr marL="0" indent="0">
              <a:buNone/>
            </a:pPr>
            <a:r>
              <a:rPr lang="en-GB" sz="3600" dirty="0"/>
              <a:t>c) All groups present  the</a:t>
            </a:r>
          </a:p>
          <a:p>
            <a:pPr marL="0" indent="0">
              <a:buNone/>
            </a:pPr>
            <a:r>
              <a:rPr lang="en-GB" sz="3600" dirty="0"/>
              <a:t>projects and decide which </a:t>
            </a:r>
          </a:p>
          <a:p>
            <a:pPr marL="0" indent="0">
              <a:buNone/>
            </a:pPr>
            <a:r>
              <a:rPr lang="en-GB" sz="3600" dirty="0"/>
              <a:t>is best and why</a:t>
            </a:r>
          </a:p>
        </p:txBody>
      </p:sp>
      <p:pic>
        <p:nvPicPr>
          <p:cNvPr id="4" name="Picture 3"/>
          <p:cNvPicPr>
            <a:picLocks noChangeAspect="1"/>
          </p:cNvPicPr>
          <p:nvPr/>
        </p:nvPicPr>
        <p:blipFill>
          <a:blip r:embed="rId2"/>
          <a:stretch>
            <a:fillRect/>
          </a:stretch>
        </p:blipFill>
        <p:spPr>
          <a:xfrm>
            <a:off x="5130950" y="2549562"/>
            <a:ext cx="7061050" cy="4308438"/>
          </a:xfrm>
          <a:prstGeom prst="rect">
            <a:avLst/>
          </a:prstGeom>
        </p:spPr>
      </p:pic>
    </p:spTree>
    <p:extLst>
      <p:ext uri="{BB962C8B-B14F-4D97-AF65-F5344CB8AC3E}">
        <p14:creationId xmlns:p14="http://schemas.microsoft.com/office/powerpoint/2010/main" val="859912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on a brick sidewalk&#10;&#10;Description generated with high confidence"/>
          <p:cNvPicPr>
            <a:picLocks noChangeAspect="1"/>
          </p:cNvPicPr>
          <p:nvPr/>
        </p:nvPicPr>
        <p:blipFill rotWithShape="1">
          <a:blip r:embed="rId2"/>
          <a:srcRect l="18787" r="19284" b="-3"/>
          <a:stretch/>
        </p:blipFill>
        <p:spPr>
          <a:xfrm>
            <a:off x="8020569" y="1904284"/>
            <a:ext cx="3152439" cy="3448850"/>
          </a:xfrm>
          <a:prstGeom prst="rect">
            <a:avLst/>
          </a:prstGeom>
        </p:spPr>
      </p:pic>
      <p:sp>
        <p:nvSpPr>
          <p:cNvPr id="2" name="Title 1"/>
          <p:cNvSpPr>
            <a:spLocks noGrp="1"/>
          </p:cNvSpPr>
          <p:nvPr>
            <p:ph type="title"/>
          </p:nvPr>
        </p:nvSpPr>
        <p:spPr>
          <a:xfrm>
            <a:off x="838200" y="365125"/>
            <a:ext cx="10515600" cy="1325563"/>
          </a:xfrm>
        </p:spPr>
        <p:txBody>
          <a:bodyPr>
            <a:normAutofit/>
          </a:bodyPr>
          <a:lstStyle/>
          <a:p>
            <a:r>
              <a:rPr lang="en-GB" dirty="0"/>
              <a:t>Follow-up:</a:t>
            </a:r>
          </a:p>
        </p:txBody>
      </p:sp>
      <p:sp>
        <p:nvSpPr>
          <p:cNvPr id="3" name="Content Placeholder 2"/>
          <p:cNvSpPr>
            <a:spLocks noGrp="1"/>
          </p:cNvSpPr>
          <p:nvPr>
            <p:ph idx="1"/>
          </p:nvPr>
        </p:nvSpPr>
        <p:spPr>
          <a:xfrm>
            <a:off x="838199" y="1825625"/>
            <a:ext cx="6714067" cy="4351338"/>
          </a:xfrm>
        </p:spPr>
        <p:txBody>
          <a:bodyPr>
            <a:normAutofit/>
          </a:bodyPr>
          <a:lstStyle/>
          <a:p>
            <a:pPr marL="0" indent="0">
              <a:buNone/>
            </a:pPr>
            <a:r>
              <a:rPr lang="en-GB" sz="2400"/>
              <a:t>Read one or all of these Easier English articles:</a:t>
            </a:r>
          </a:p>
          <a:p>
            <a:pPr marL="0" indent="0">
              <a:buNone/>
            </a:pPr>
            <a:r>
              <a:rPr lang="en-GB" sz="2400"/>
              <a:t>The problem of finding a home in the West</a:t>
            </a:r>
          </a:p>
          <a:p>
            <a:pPr marL="0" indent="0">
              <a:buNone/>
            </a:pPr>
            <a:r>
              <a:rPr lang="en-GB" sz="2400" dirty="0">
                <a:hlinkClick r:id="rId3"/>
              </a:rPr>
              <a:t>https://eewiki.newint.org/index.php/The_problem_of_finding_a_home_in_the_West</a:t>
            </a:r>
            <a:endParaRPr lang="en-GB" sz="2400" dirty="0"/>
          </a:p>
          <a:p>
            <a:pPr marL="0" indent="0">
              <a:buNone/>
            </a:pPr>
            <a:r>
              <a:rPr lang="en-GB" sz="2400"/>
              <a:t>How do you stop the cycle of homelessness</a:t>
            </a:r>
          </a:p>
          <a:p>
            <a:pPr marL="0" indent="0">
              <a:buNone/>
            </a:pPr>
            <a:r>
              <a:rPr lang="en-GB" sz="2400" dirty="0">
                <a:hlinkClick r:id="rId4"/>
              </a:rPr>
              <a:t>https://eewiki.newint.org/index.php/How_do_you_stop_the_cycle_of_homelessness%3F</a:t>
            </a:r>
            <a:endParaRPr lang="en-GB" sz="2400"/>
          </a:p>
          <a:p>
            <a:pPr marL="0" indent="0">
              <a:buNone/>
            </a:pPr>
            <a:r>
              <a:rPr lang="en-GB" sz="2400"/>
              <a:t>Escape to the street</a:t>
            </a:r>
          </a:p>
          <a:p>
            <a:pPr marL="0" indent="0">
              <a:buNone/>
            </a:pPr>
            <a:r>
              <a:rPr lang="en-GB" sz="2400">
                <a:hlinkClick r:id="rId5"/>
              </a:rPr>
              <a:t>https://eewiki.newint.org/index.php/Escape_to_the_street</a:t>
            </a:r>
            <a:endParaRPr lang="en-GB" sz="2400"/>
          </a:p>
        </p:txBody>
      </p:sp>
    </p:spTree>
    <p:extLst>
      <p:ext uri="{BB962C8B-B14F-4D97-AF65-F5344CB8AC3E}">
        <p14:creationId xmlns:p14="http://schemas.microsoft.com/office/powerpoint/2010/main" val="344487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33002" y="365125"/>
            <a:ext cx="10520702" cy="1325563"/>
          </a:xfrm>
        </p:spPr>
        <p:txBody>
          <a:bodyPr>
            <a:normAutofit/>
          </a:bodyPr>
          <a:lstStyle/>
          <a:p>
            <a:r>
              <a:rPr lang="en-GB" dirty="0"/>
              <a:t>This lesson:</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2454747542"/>
              </p:ext>
            </p:extLst>
          </p:nvPr>
        </p:nvGraphicFramePr>
        <p:xfrm>
          <a:off x="838200" y="2022475"/>
          <a:ext cx="10515600" cy="4154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3899347"/>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576"/>
            <a:ext cx="1657574" cy="688491"/>
          </a:xfrm>
        </p:spPr>
        <p:txBody>
          <a:bodyPr>
            <a:normAutofit fontScale="90000"/>
          </a:bodyPr>
          <a:lstStyle/>
          <a:p>
            <a:r>
              <a:rPr lang="en-GB" b="1" dirty="0"/>
              <a:t>QUIZ:</a:t>
            </a:r>
          </a:p>
        </p:txBody>
      </p:sp>
      <p:sp>
        <p:nvSpPr>
          <p:cNvPr id="3" name="Content Placeholder 2"/>
          <p:cNvSpPr>
            <a:spLocks noGrp="1"/>
          </p:cNvSpPr>
          <p:nvPr>
            <p:ph idx="1"/>
          </p:nvPr>
        </p:nvSpPr>
        <p:spPr>
          <a:xfrm>
            <a:off x="129092" y="796068"/>
            <a:ext cx="11984019" cy="6061932"/>
          </a:xfrm>
        </p:spPr>
        <p:txBody>
          <a:bodyPr>
            <a:normAutofit fontScale="85000" lnSpcReduction="10000"/>
          </a:bodyPr>
          <a:lstStyle/>
          <a:p>
            <a:pPr marL="0" indent="0">
              <a:buNone/>
            </a:pPr>
            <a:r>
              <a:rPr lang="en-GB" b="1" dirty="0"/>
              <a:t>1. How many people in the world have no home?:</a:t>
            </a:r>
            <a:r>
              <a:rPr lang="en-GB" dirty="0"/>
              <a:t> </a:t>
            </a:r>
          </a:p>
          <a:p>
            <a:pPr marL="0" indent="0">
              <a:buNone/>
            </a:pPr>
            <a:r>
              <a:rPr lang="en-GB" i="1" dirty="0"/>
              <a:t>a) more than 10 million b) more than 100 million c) more than 1 billion</a:t>
            </a:r>
            <a:r>
              <a:rPr lang="en-GB" dirty="0"/>
              <a:t> </a:t>
            </a:r>
          </a:p>
          <a:p>
            <a:pPr marL="0" indent="0">
              <a:buNone/>
            </a:pPr>
            <a:r>
              <a:rPr lang="en-GB" b="1" dirty="0"/>
              <a:t>2. What's the reason for most homelessness in Australia?:</a:t>
            </a:r>
            <a:r>
              <a:rPr lang="en-GB" dirty="0"/>
              <a:t> </a:t>
            </a:r>
          </a:p>
          <a:p>
            <a:pPr marL="0" indent="0">
              <a:buNone/>
            </a:pPr>
            <a:r>
              <a:rPr lang="en-GB" i="1" dirty="0"/>
              <a:t>a) health reasons b) money problems c) problems from domestic violence and relationships</a:t>
            </a:r>
            <a:r>
              <a:rPr lang="en-GB" dirty="0"/>
              <a:t> </a:t>
            </a:r>
          </a:p>
          <a:p>
            <a:pPr marL="0" indent="0">
              <a:buNone/>
            </a:pPr>
            <a:r>
              <a:rPr lang="en-GB" b="1" dirty="0"/>
              <a:t>3. In which countries are house prices growing faster in relation to income?:</a:t>
            </a:r>
            <a:r>
              <a:rPr lang="en-GB" dirty="0"/>
              <a:t> </a:t>
            </a:r>
          </a:p>
          <a:p>
            <a:pPr marL="0" indent="0">
              <a:buNone/>
            </a:pPr>
            <a:r>
              <a:rPr lang="en-GB" i="1" dirty="0"/>
              <a:t>a) New Zealand, Austria and Germany</a:t>
            </a:r>
            <a:r>
              <a:rPr lang="en-GB" dirty="0"/>
              <a:t>              </a:t>
            </a:r>
            <a:r>
              <a:rPr lang="en-GB" i="1" dirty="0"/>
              <a:t>b) UK, UK and Japan</a:t>
            </a:r>
            <a:r>
              <a:rPr lang="en-GB" dirty="0"/>
              <a:t>               </a:t>
            </a:r>
            <a:r>
              <a:rPr lang="en-GB" i="1" dirty="0"/>
              <a:t>c) Norway, Austria and Switzerland</a:t>
            </a:r>
            <a:r>
              <a:rPr lang="en-GB" dirty="0"/>
              <a:t> </a:t>
            </a:r>
          </a:p>
          <a:p>
            <a:pPr marL="0" indent="0">
              <a:buNone/>
            </a:pPr>
            <a:r>
              <a:rPr lang="en-GB" b="1" dirty="0"/>
              <a:t>4. In 2015, how many people in how many countries had to leave their homes because of conflict, violence or disaster?:</a:t>
            </a:r>
            <a:r>
              <a:rPr lang="en-GB" dirty="0"/>
              <a:t> </a:t>
            </a:r>
          </a:p>
          <a:p>
            <a:pPr marL="0" indent="0">
              <a:buNone/>
            </a:pPr>
            <a:r>
              <a:rPr lang="en-GB" i="1" dirty="0"/>
              <a:t>a) 2.7 million in 82 countries b) 27.8 million in 127 countries c) 279 million in 53 countries</a:t>
            </a:r>
            <a:r>
              <a:rPr lang="en-GB" dirty="0"/>
              <a:t> </a:t>
            </a:r>
          </a:p>
          <a:p>
            <a:pPr marL="0" indent="0">
              <a:buNone/>
            </a:pPr>
            <a:r>
              <a:rPr lang="en-GB" b="1" dirty="0"/>
              <a:t>5. How many people have to leave their homes every year because of development </a:t>
            </a:r>
            <a:r>
              <a:rPr lang="en-GB" b="1" dirty="0" err="1"/>
              <a:t>eg</a:t>
            </a:r>
            <a:r>
              <a:rPr lang="en-GB" b="1" dirty="0"/>
              <a:t>. dams or big sports events?:</a:t>
            </a:r>
            <a:r>
              <a:rPr lang="en-GB" dirty="0"/>
              <a:t> </a:t>
            </a:r>
          </a:p>
          <a:p>
            <a:pPr marL="0" indent="0">
              <a:buNone/>
            </a:pPr>
            <a:r>
              <a:rPr lang="en-GB" i="1" dirty="0"/>
              <a:t>a) 1.5 million b) 15 million c) 150 million</a:t>
            </a:r>
            <a:r>
              <a:rPr lang="en-GB" dirty="0"/>
              <a:t> </a:t>
            </a:r>
          </a:p>
          <a:p>
            <a:pPr marL="0" indent="0">
              <a:buNone/>
            </a:pPr>
            <a:r>
              <a:rPr lang="en-GB" b="1" dirty="0"/>
              <a:t>6. What percentage of homeless teenagers in the US, UK and Canada say they are LGBT+?:</a:t>
            </a:r>
            <a:r>
              <a:rPr lang="en-GB" dirty="0"/>
              <a:t> </a:t>
            </a:r>
          </a:p>
          <a:p>
            <a:pPr marL="0" indent="0">
              <a:buNone/>
            </a:pPr>
            <a:r>
              <a:rPr lang="en-GB" i="1" dirty="0"/>
              <a:t>a) 10 - 20% b) 20 - 40% c) 40 - 60%</a:t>
            </a:r>
            <a:r>
              <a:rPr lang="en-GB" dirty="0"/>
              <a:t>                                              (now check on the infographic &gt;&gt;&gt;)</a:t>
            </a:r>
          </a:p>
          <a:p>
            <a:endParaRPr lang="en-GB" dirty="0"/>
          </a:p>
        </p:txBody>
      </p:sp>
    </p:spTree>
    <p:extLst>
      <p:ext uri="{BB962C8B-B14F-4D97-AF65-F5344CB8AC3E}">
        <p14:creationId xmlns:p14="http://schemas.microsoft.com/office/powerpoint/2010/main" val="3333704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0" y="-182880"/>
            <a:ext cx="10494770" cy="7425443"/>
          </a:xfrm>
          <a:prstGeom prst="rect">
            <a:avLst/>
          </a:prstGeom>
        </p:spPr>
      </p:pic>
    </p:spTree>
    <p:extLst>
      <p:ext uri="{BB962C8B-B14F-4D97-AF65-F5344CB8AC3E}">
        <p14:creationId xmlns:p14="http://schemas.microsoft.com/office/powerpoint/2010/main" val="3531819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215" y="204395"/>
            <a:ext cx="11704320" cy="656217"/>
          </a:xfrm>
        </p:spPr>
        <p:txBody>
          <a:bodyPr>
            <a:normAutofit/>
          </a:bodyPr>
          <a:lstStyle/>
          <a:p>
            <a:r>
              <a:rPr lang="en-GB" sz="3000" dirty="0"/>
              <a:t>Before you read these 7 short articles, which stories match the 3 pictures?:</a:t>
            </a:r>
          </a:p>
        </p:txBody>
      </p:sp>
      <p:sp>
        <p:nvSpPr>
          <p:cNvPr id="3" name="Content Placeholder 2"/>
          <p:cNvSpPr>
            <a:spLocks noGrp="1"/>
          </p:cNvSpPr>
          <p:nvPr>
            <p:ph sz="half" idx="1"/>
          </p:nvPr>
        </p:nvSpPr>
        <p:spPr>
          <a:xfrm>
            <a:off x="301215" y="1262742"/>
            <a:ext cx="5228216" cy="5310179"/>
          </a:xfrm>
        </p:spPr>
        <p:txBody>
          <a:bodyPr/>
          <a:lstStyle/>
          <a:p>
            <a:pPr marL="0" indent="0">
              <a:buNone/>
            </a:pPr>
            <a:r>
              <a:rPr lang="en-GB" b="1" dirty="0"/>
              <a:t>1</a:t>
            </a:r>
            <a:r>
              <a:rPr lang="en-GB" dirty="0"/>
              <a:t>/ </a:t>
            </a:r>
            <a:r>
              <a:rPr lang="en-GB" b="1" dirty="0"/>
              <a:t>Sri Lanka: 50,000 Houses for War Survivors</a:t>
            </a:r>
          </a:p>
          <a:p>
            <a:pPr marL="0" indent="0">
              <a:buNone/>
            </a:pPr>
            <a:r>
              <a:rPr lang="en-GB" b="1" dirty="0"/>
              <a:t>2/ Canada: The RAFT</a:t>
            </a:r>
          </a:p>
          <a:p>
            <a:pPr marL="0" indent="0">
              <a:buNone/>
            </a:pPr>
            <a:r>
              <a:rPr lang="en-GB" b="1" dirty="0"/>
              <a:t>3/ Australia: Geelong Project</a:t>
            </a:r>
          </a:p>
          <a:p>
            <a:pPr marL="0" indent="0">
              <a:buNone/>
            </a:pPr>
            <a:r>
              <a:rPr lang="en-GB" b="1" dirty="0"/>
              <a:t>4/ Jordan: Urban Shelter Project</a:t>
            </a:r>
          </a:p>
          <a:p>
            <a:pPr marL="0" indent="0">
              <a:buNone/>
            </a:pPr>
            <a:r>
              <a:rPr lang="en-GB" b="1" dirty="0"/>
              <a:t>5/ Britain: Stonewall Housing</a:t>
            </a:r>
          </a:p>
          <a:p>
            <a:pPr marL="0" indent="0">
              <a:buNone/>
            </a:pPr>
            <a:r>
              <a:rPr lang="en-GB" b="1" dirty="0"/>
              <a:t>6/ Building and Social Housing Foundation</a:t>
            </a:r>
          </a:p>
          <a:p>
            <a:pPr marL="0" indent="0">
              <a:buNone/>
            </a:pPr>
            <a:r>
              <a:rPr lang="en-GB" b="1" dirty="0"/>
              <a:t>7/ Chile: The Resilient Social Housing Project</a:t>
            </a:r>
            <a:endParaRPr lang="en-GB" dirty="0"/>
          </a:p>
        </p:txBody>
      </p:sp>
      <p:pic>
        <p:nvPicPr>
          <p:cNvPr id="6" name="Picture 5"/>
          <p:cNvPicPr>
            <a:picLocks noChangeAspect="1"/>
          </p:cNvPicPr>
          <p:nvPr/>
        </p:nvPicPr>
        <p:blipFill>
          <a:blip r:embed="rId2"/>
          <a:stretch>
            <a:fillRect/>
          </a:stretch>
        </p:blipFill>
        <p:spPr>
          <a:xfrm>
            <a:off x="5010853" y="4574823"/>
            <a:ext cx="3731511" cy="2283178"/>
          </a:xfrm>
          <a:prstGeom prst="rect">
            <a:avLst/>
          </a:prstGeom>
        </p:spPr>
      </p:pic>
      <p:pic>
        <p:nvPicPr>
          <p:cNvPr id="7" name="Picture 6"/>
          <p:cNvPicPr>
            <a:picLocks noChangeAspect="1"/>
          </p:cNvPicPr>
          <p:nvPr/>
        </p:nvPicPr>
        <p:blipFill>
          <a:blip r:embed="rId3"/>
          <a:stretch>
            <a:fillRect/>
          </a:stretch>
        </p:blipFill>
        <p:spPr>
          <a:xfrm>
            <a:off x="8663553" y="3157417"/>
            <a:ext cx="4087679" cy="2501105"/>
          </a:xfrm>
          <a:prstGeom prst="rect">
            <a:avLst/>
          </a:prstGeom>
        </p:spPr>
      </p:pic>
      <p:pic>
        <p:nvPicPr>
          <p:cNvPr id="8" name="Picture 7"/>
          <p:cNvPicPr>
            <a:picLocks noChangeAspect="1"/>
          </p:cNvPicPr>
          <p:nvPr/>
        </p:nvPicPr>
        <p:blipFill>
          <a:blip r:embed="rId4"/>
          <a:stretch>
            <a:fillRect/>
          </a:stretch>
        </p:blipFill>
        <p:spPr>
          <a:xfrm>
            <a:off x="5677348" y="913272"/>
            <a:ext cx="3807638" cy="2329758"/>
          </a:xfrm>
          <a:prstGeom prst="rect">
            <a:avLst/>
          </a:prstGeom>
        </p:spPr>
      </p:pic>
      <p:sp>
        <p:nvSpPr>
          <p:cNvPr id="9" name="Content Placeholder 8"/>
          <p:cNvSpPr>
            <a:spLocks noGrp="1"/>
          </p:cNvSpPr>
          <p:nvPr>
            <p:ph sz="half" idx="2"/>
          </p:nvPr>
        </p:nvSpPr>
        <p:spPr/>
        <p:txBody>
          <a:bodyPr/>
          <a:lstStyle/>
          <a:p>
            <a:endParaRPr lang="en-GB" dirty="0"/>
          </a:p>
        </p:txBody>
      </p:sp>
    </p:spTree>
    <p:extLst>
      <p:ext uri="{BB962C8B-B14F-4D97-AF65-F5344CB8AC3E}">
        <p14:creationId xmlns:p14="http://schemas.microsoft.com/office/powerpoint/2010/main" val="836975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575911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p:cNvPicPr>
            <a:picLocks noGrp="1" noChangeAspect="1"/>
          </p:cNvPicPr>
          <p:nvPr>
            <p:ph sz="half" idx="2"/>
          </p:nvPr>
        </p:nvPicPr>
        <p:blipFill>
          <a:blip r:embed="rId2"/>
          <a:stretch>
            <a:fillRect/>
          </a:stretch>
        </p:blipFill>
        <p:spPr>
          <a:xfrm>
            <a:off x="6438732" y="3156032"/>
            <a:ext cx="5433229" cy="2716614"/>
          </a:xfrm>
          <a:prstGeom prst="rect">
            <a:avLst/>
          </a:prstGeom>
        </p:spPr>
      </p:pic>
      <p:pic>
        <p:nvPicPr>
          <p:cNvPr id="7" name="Picture 6"/>
          <p:cNvPicPr>
            <a:picLocks noChangeAspect="1"/>
          </p:cNvPicPr>
          <p:nvPr/>
        </p:nvPicPr>
        <p:blipFill>
          <a:blip r:embed="rId3"/>
          <a:stretch>
            <a:fillRect/>
          </a:stretch>
        </p:blipFill>
        <p:spPr>
          <a:xfrm>
            <a:off x="6621462" y="321176"/>
            <a:ext cx="2190287" cy="2190287"/>
          </a:xfrm>
          <a:prstGeom prst="rect">
            <a:avLst/>
          </a:prstGeom>
        </p:spPr>
      </p:pic>
      <p:pic>
        <p:nvPicPr>
          <p:cNvPr id="6" name="Picture 5"/>
          <p:cNvPicPr>
            <a:picLocks noChangeAspect="1"/>
          </p:cNvPicPr>
          <p:nvPr/>
        </p:nvPicPr>
        <p:blipFill>
          <a:blip r:embed="rId4"/>
          <a:stretch>
            <a:fillRect/>
          </a:stretch>
        </p:blipFill>
        <p:spPr>
          <a:xfrm>
            <a:off x="9316212" y="736130"/>
            <a:ext cx="2555747" cy="1360935"/>
          </a:xfrm>
          <a:prstGeom prst="rect">
            <a:avLst/>
          </a:prstGeom>
        </p:spPr>
      </p:pic>
      <p:sp>
        <p:nvSpPr>
          <p:cNvPr id="2" name="Title 1"/>
          <p:cNvSpPr>
            <a:spLocks noGrp="1"/>
          </p:cNvSpPr>
          <p:nvPr>
            <p:ph type="title"/>
          </p:nvPr>
        </p:nvSpPr>
        <p:spPr>
          <a:xfrm>
            <a:off x="537029" y="640263"/>
            <a:ext cx="5397240" cy="1344975"/>
          </a:xfrm>
        </p:spPr>
        <p:txBody>
          <a:bodyPr vert="horz" lIns="91440" tIns="45720" rIns="91440" bIns="45720" rtlCol="0" anchor="ctr">
            <a:noAutofit/>
          </a:bodyPr>
          <a:lstStyle/>
          <a:p>
            <a:pPr>
              <a:lnSpc>
                <a:spcPct val="70000"/>
              </a:lnSpc>
            </a:pPr>
            <a:r>
              <a:rPr lang="en-US" sz="3200" b="1" dirty="0"/>
              <a:t>What do you think these groups and organizations do and who do they help, and why?</a:t>
            </a:r>
          </a:p>
        </p:txBody>
      </p:sp>
      <p:sp>
        <p:nvSpPr>
          <p:cNvPr id="3" name="Content Placeholder 2"/>
          <p:cNvSpPr>
            <a:spLocks noGrp="1"/>
          </p:cNvSpPr>
          <p:nvPr>
            <p:ph sz="half" idx="1"/>
          </p:nvPr>
        </p:nvSpPr>
        <p:spPr>
          <a:xfrm>
            <a:off x="336883" y="1985238"/>
            <a:ext cx="5597386" cy="4067219"/>
          </a:xfrm>
        </p:spPr>
        <p:txBody>
          <a:bodyPr vert="horz" lIns="91440" tIns="45720" rIns="91440" bIns="45720" rtlCol="0">
            <a:normAutofit/>
          </a:bodyPr>
          <a:lstStyle/>
          <a:p>
            <a:pPr marL="0" indent="0">
              <a:buNone/>
            </a:pPr>
            <a:r>
              <a:rPr lang="en-US" b="1" dirty="0"/>
              <a:t>1</a:t>
            </a:r>
            <a:r>
              <a:rPr lang="en-US" dirty="0"/>
              <a:t>/ </a:t>
            </a:r>
            <a:r>
              <a:rPr lang="en-US" b="1" dirty="0"/>
              <a:t>Sri Lanka: 50,000 Houses for War Survivors</a:t>
            </a:r>
          </a:p>
          <a:p>
            <a:pPr marL="0" indent="0">
              <a:buNone/>
            </a:pPr>
            <a:r>
              <a:rPr lang="en-US" b="1" dirty="0"/>
              <a:t>2/ Canada: The RAFT</a:t>
            </a:r>
          </a:p>
          <a:p>
            <a:pPr marL="0" indent="0">
              <a:buNone/>
            </a:pPr>
            <a:r>
              <a:rPr lang="en-US" b="1" dirty="0"/>
              <a:t>3/ Australia: Geelong Project</a:t>
            </a:r>
          </a:p>
          <a:p>
            <a:pPr marL="0" indent="0">
              <a:buNone/>
            </a:pPr>
            <a:r>
              <a:rPr lang="en-US" b="1" dirty="0"/>
              <a:t>4/ Jordan: Urban Shelter Project</a:t>
            </a:r>
          </a:p>
          <a:p>
            <a:pPr marL="0" indent="0">
              <a:buNone/>
            </a:pPr>
            <a:r>
              <a:rPr lang="en-US" b="1" dirty="0"/>
              <a:t>5/ Britain: Stonewall Housing</a:t>
            </a:r>
          </a:p>
          <a:p>
            <a:pPr marL="0" indent="0">
              <a:buNone/>
            </a:pPr>
            <a:r>
              <a:rPr lang="en-US" b="1" dirty="0"/>
              <a:t>6/ Chile: The Resilient Social Housing Project</a:t>
            </a:r>
            <a:endParaRPr lang="en-US" dirty="0"/>
          </a:p>
          <a:p>
            <a:endParaRPr lang="en-US" sz="2400" dirty="0"/>
          </a:p>
        </p:txBody>
      </p:sp>
    </p:spTree>
    <p:extLst>
      <p:ext uri="{BB962C8B-B14F-4D97-AF65-F5344CB8AC3E}">
        <p14:creationId xmlns:p14="http://schemas.microsoft.com/office/powerpoint/2010/main" val="2264993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89264" cy="1325563"/>
          </a:xfrm>
        </p:spPr>
        <p:txBody>
          <a:bodyPr/>
          <a:lstStyle/>
          <a:p>
            <a:r>
              <a:rPr lang="en-GB" b="1" dirty="0"/>
              <a:t>Now find out from the 6 articles:</a:t>
            </a:r>
          </a:p>
        </p:txBody>
      </p:sp>
      <p:sp>
        <p:nvSpPr>
          <p:cNvPr id="3" name="Content Placeholder 2"/>
          <p:cNvSpPr>
            <a:spLocks noGrp="1"/>
          </p:cNvSpPr>
          <p:nvPr>
            <p:ph sz="half" idx="1"/>
          </p:nvPr>
        </p:nvSpPr>
        <p:spPr>
          <a:xfrm>
            <a:off x="838200" y="1904104"/>
            <a:ext cx="5181600" cy="4668817"/>
          </a:xfrm>
        </p:spPr>
        <p:txBody>
          <a:bodyPr>
            <a:noAutofit/>
          </a:bodyPr>
          <a:lstStyle/>
          <a:p>
            <a:pPr marL="0" indent="0">
              <a:buNone/>
            </a:pPr>
            <a:r>
              <a:rPr lang="en-GB" sz="4400" dirty="0"/>
              <a:t>1/ What does the group / organisation do?</a:t>
            </a:r>
          </a:p>
          <a:p>
            <a:pPr marL="0" indent="0">
              <a:buNone/>
            </a:pPr>
            <a:r>
              <a:rPr lang="en-GB" sz="4400" dirty="0"/>
              <a:t>2/ Who does the group / organisation help?</a:t>
            </a:r>
          </a:p>
          <a:p>
            <a:pPr marL="0" indent="0">
              <a:buNone/>
            </a:pPr>
            <a:r>
              <a:rPr lang="en-GB" sz="4400" dirty="0"/>
              <a:t>3/ Why?</a:t>
            </a:r>
          </a:p>
        </p:txBody>
      </p:sp>
      <p:sp>
        <p:nvSpPr>
          <p:cNvPr id="4" name="Content Placeholder 3"/>
          <p:cNvSpPr>
            <a:spLocks noGrp="1"/>
          </p:cNvSpPr>
          <p:nvPr>
            <p:ph sz="half" idx="2"/>
          </p:nvPr>
        </p:nvSpPr>
        <p:spPr>
          <a:xfrm>
            <a:off x="6970954" y="215154"/>
            <a:ext cx="5023822" cy="3894267"/>
          </a:xfrm>
        </p:spPr>
        <p:txBody>
          <a:bodyPr>
            <a:normAutofit/>
          </a:bodyPr>
          <a:lstStyle/>
          <a:p>
            <a:pPr marL="0" indent="0">
              <a:buNone/>
            </a:pPr>
            <a:r>
              <a:rPr lang="en-GB" i="1" dirty="0"/>
              <a:t>Choice of how to do this:</a:t>
            </a:r>
          </a:p>
          <a:p>
            <a:pPr marL="0" indent="0">
              <a:buNone/>
            </a:pPr>
            <a:r>
              <a:rPr lang="en-GB" i="1" dirty="0"/>
              <a:t>There are 6 articles, so: </a:t>
            </a:r>
          </a:p>
          <a:p>
            <a:r>
              <a:rPr lang="en-GB" i="1" dirty="0"/>
              <a:t>all students can read all 6, or </a:t>
            </a:r>
          </a:p>
          <a:p>
            <a:r>
              <a:rPr lang="en-GB" i="1" dirty="0"/>
              <a:t>6 students can read 1 each and compare afterwards, or</a:t>
            </a:r>
          </a:p>
          <a:p>
            <a:r>
              <a:rPr lang="en-GB" i="1" dirty="0"/>
              <a:t>students, in groups of 3, can read 2 articles each and compare afterwards</a:t>
            </a:r>
          </a:p>
        </p:txBody>
      </p:sp>
      <p:pic>
        <p:nvPicPr>
          <p:cNvPr id="5" name="Picture 4"/>
          <p:cNvPicPr>
            <a:picLocks noChangeAspect="1"/>
          </p:cNvPicPr>
          <p:nvPr/>
        </p:nvPicPr>
        <p:blipFill>
          <a:blip r:embed="rId2"/>
          <a:stretch>
            <a:fillRect/>
          </a:stretch>
        </p:blipFill>
        <p:spPr>
          <a:xfrm>
            <a:off x="6004836" y="4109421"/>
            <a:ext cx="6187164" cy="4376286"/>
          </a:xfrm>
          <a:prstGeom prst="rect">
            <a:avLst/>
          </a:prstGeom>
        </p:spPr>
      </p:pic>
    </p:spTree>
    <p:extLst>
      <p:ext uri="{BB962C8B-B14F-4D97-AF65-F5344CB8AC3E}">
        <p14:creationId xmlns:p14="http://schemas.microsoft.com/office/powerpoint/2010/main" val="3574726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23681" r="35088" b="2"/>
          <a:stretch/>
        </p:blipFill>
        <p:spPr>
          <a:xfrm>
            <a:off x="20" y="10"/>
            <a:ext cx="4635571" cy="6857990"/>
          </a:xfrm>
          <a:prstGeom prst="rect">
            <a:avLst/>
          </a:prstGeom>
          <a:effectLst/>
        </p:spPr>
      </p:pic>
      <p:cxnSp>
        <p:nvCxnSpPr>
          <p:cNvPr id="12" name="Straight Connector 1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a:solidFill>
              <a:srgbClr val="6E7C5A"/>
            </a:solidFill>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a:xfrm>
            <a:off x="4965430" y="629268"/>
            <a:ext cx="6586491" cy="1286160"/>
          </a:xfrm>
        </p:spPr>
        <p:txBody>
          <a:bodyPr anchor="b">
            <a:normAutofit/>
          </a:bodyPr>
          <a:lstStyle/>
          <a:p>
            <a:pPr>
              <a:lnSpc>
                <a:spcPct val="80000"/>
              </a:lnSpc>
            </a:pPr>
            <a:r>
              <a:rPr lang="en-GB" b="1" dirty="0"/>
              <a:t>Sri Lanka: 50,000 Houses for War Survivors</a:t>
            </a:r>
          </a:p>
        </p:txBody>
      </p:sp>
      <p:sp>
        <p:nvSpPr>
          <p:cNvPr id="6" name="Content Placeholder 5"/>
          <p:cNvSpPr>
            <a:spLocks noGrp="1"/>
          </p:cNvSpPr>
          <p:nvPr>
            <p:ph idx="1"/>
          </p:nvPr>
        </p:nvSpPr>
        <p:spPr>
          <a:xfrm>
            <a:off x="4789714" y="2314807"/>
            <a:ext cx="7199087" cy="4405307"/>
          </a:xfrm>
        </p:spPr>
        <p:txBody>
          <a:bodyPr>
            <a:normAutofit fontScale="92500" lnSpcReduction="10000"/>
          </a:bodyPr>
          <a:lstStyle/>
          <a:p>
            <a:pPr marL="0" indent="0">
              <a:lnSpc>
                <a:spcPct val="70000"/>
              </a:lnSpc>
              <a:buNone/>
            </a:pPr>
            <a:r>
              <a:rPr lang="en-GB" sz="2200" dirty="0"/>
              <a:t>The 26-year civil war in Sri Lanka finally ended in 2009. Tens of thousands of families were living in refugee camps. They wanted to go back to the land they had owned before the war. But the war destroyed community life, relationships and houses. When people went home, they lived in simple shelters often with no electricity or other services. </a:t>
            </a:r>
          </a:p>
          <a:p>
            <a:pPr marL="0" indent="0">
              <a:lnSpc>
                <a:spcPct val="70000"/>
              </a:lnSpc>
              <a:buNone/>
            </a:pPr>
            <a:r>
              <a:rPr lang="en-GB" sz="2200" dirty="0"/>
              <a:t>So the Indian government offered to help (probably because millions of Tamils lived in southern India). They started the '50,000 Houses' project in 2012. They gave $240 million to development programmes and to help people build their own houses. They aim to help get 50,000 houses for 225,000 people. So far 45,200 houses are complete. </a:t>
            </a:r>
          </a:p>
          <a:p>
            <a:pPr marL="0" indent="0">
              <a:lnSpc>
                <a:spcPct val="70000"/>
              </a:lnSpc>
              <a:buNone/>
            </a:pPr>
            <a:r>
              <a:rPr lang="en-GB" sz="2200" dirty="0"/>
              <a:t>This self-help approach started more similar projects. Owners control the building, not building companies. The government gave money to many families to build. People became more confident because they could make their own decisions and manage the money. They have built good quality houses quickly, and they now have more confidence to face other challenges. </a:t>
            </a:r>
          </a:p>
          <a:p>
            <a:pPr marL="0" indent="0">
              <a:lnSpc>
                <a:spcPct val="70000"/>
              </a:lnSpc>
              <a:buNone/>
            </a:pPr>
            <a:r>
              <a:rPr lang="en-GB" sz="2200" dirty="0"/>
              <a:t>Many other groups helped: UN-Habitat, the Red Cross and Red Crescent Societies, Habitat for Humanity and Sri Lanka’s National Housing Development Authority. </a:t>
            </a:r>
            <a:endParaRPr lang="en-GB" sz="1600" dirty="0"/>
          </a:p>
        </p:txBody>
      </p:sp>
    </p:spTree>
    <p:extLst>
      <p:ext uri="{BB962C8B-B14F-4D97-AF65-F5344CB8AC3E}">
        <p14:creationId xmlns:p14="http://schemas.microsoft.com/office/powerpoint/2010/main" val="3882752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rgbClr val="5F7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a:solidFill>
              <a:srgbClr val="79B7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stretch>
            <a:fillRect/>
          </a:stretch>
        </p:blipFill>
        <p:spPr>
          <a:xfrm>
            <a:off x="9254442" y="3063478"/>
            <a:ext cx="1462088" cy="731044"/>
          </a:xfrm>
          <a:prstGeom prst="rect">
            <a:avLst/>
          </a:prstGeom>
        </p:spPr>
      </p:pic>
      <p:sp>
        <p:nvSpPr>
          <p:cNvPr id="5" name="Title 4"/>
          <p:cNvSpPr>
            <a:spLocks noGrp="1"/>
          </p:cNvSpPr>
          <p:nvPr>
            <p:ph type="title"/>
          </p:nvPr>
        </p:nvSpPr>
        <p:spPr>
          <a:xfrm>
            <a:off x="1136428" y="627564"/>
            <a:ext cx="7474172" cy="1325563"/>
          </a:xfrm>
        </p:spPr>
        <p:txBody>
          <a:bodyPr>
            <a:normAutofit/>
          </a:bodyPr>
          <a:lstStyle/>
          <a:p>
            <a:r>
              <a:rPr lang="en-GB" b="1" dirty="0"/>
              <a:t>Canada: The RAFT</a:t>
            </a:r>
            <a:endParaRPr lang="en-GB" dirty="0"/>
          </a:p>
        </p:txBody>
      </p:sp>
      <p:sp>
        <p:nvSpPr>
          <p:cNvPr id="6" name="Content Placeholder 5"/>
          <p:cNvSpPr>
            <a:spLocks noGrp="1"/>
          </p:cNvSpPr>
          <p:nvPr>
            <p:ph idx="1"/>
          </p:nvPr>
        </p:nvSpPr>
        <p:spPr>
          <a:xfrm>
            <a:off x="420915" y="1727200"/>
            <a:ext cx="8494486" cy="4702629"/>
          </a:xfrm>
        </p:spPr>
        <p:txBody>
          <a:bodyPr anchor="ctr">
            <a:normAutofit/>
          </a:bodyPr>
          <a:lstStyle/>
          <a:p>
            <a:pPr marL="0" indent="0">
              <a:lnSpc>
                <a:spcPct val="70000"/>
              </a:lnSpc>
              <a:buNone/>
            </a:pPr>
            <a:r>
              <a:rPr lang="en-GB" sz="2400" dirty="0"/>
              <a:t>The Raft is a drop-in centre and hostel for homeless young people in St </a:t>
            </a:r>
            <a:r>
              <a:rPr lang="en-GB" sz="2400" dirty="0" err="1"/>
              <a:t>Catharines</a:t>
            </a:r>
            <a:r>
              <a:rPr lang="en-GB" sz="2400" dirty="0"/>
              <a:t>, Ontario. This is a small town in area that grows fruit, 20 minutes by car from Niagara Falls. The Raft has supported thousands of young people, providing programmes and resources, and helping them to become independent. </a:t>
            </a:r>
          </a:p>
          <a:p>
            <a:pPr marL="0" indent="0">
              <a:lnSpc>
                <a:spcPct val="70000"/>
              </a:lnSpc>
              <a:buNone/>
            </a:pPr>
            <a:r>
              <a:rPr lang="en-GB" sz="2400" dirty="0"/>
              <a:t>The centre started in 1994 after a group of people from all religions agreed that there was not enough help for homeless young people. </a:t>
            </a:r>
          </a:p>
          <a:p>
            <a:pPr marL="0" indent="0">
              <a:lnSpc>
                <a:spcPct val="70000"/>
              </a:lnSpc>
              <a:buNone/>
            </a:pPr>
            <a:r>
              <a:rPr lang="en-GB" sz="2400" dirty="0"/>
              <a:t>The money comes from community groups, churches and individual people. The RAFT began as a centre for young people to drop in five nights a week. Now it is also a hostel with 16 beds hostel and many other community youth projects. </a:t>
            </a:r>
          </a:p>
          <a:p>
            <a:pPr marL="0" indent="0">
              <a:lnSpc>
                <a:spcPct val="70000"/>
              </a:lnSpc>
              <a:buNone/>
            </a:pPr>
            <a:r>
              <a:rPr lang="en-GB" sz="2400" dirty="0"/>
              <a:t>They want to help young people take control of their lives, to build confidence and get young people involved in their community. </a:t>
            </a:r>
          </a:p>
        </p:txBody>
      </p:sp>
    </p:spTree>
    <p:extLst>
      <p:ext uri="{BB962C8B-B14F-4D97-AF65-F5344CB8AC3E}">
        <p14:creationId xmlns:p14="http://schemas.microsoft.com/office/powerpoint/2010/main" val="32965832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1864</Words>
  <Application>Microsoft Office PowerPoint</Application>
  <PresentationFormat>Widescreen</PresentationFormat>
  <Paragraphs>98</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Homelessness</vt:lpstr>
      <vt:lpstr>This lesson:</vt:lpstr>
      <vt:lpstr>QUIZ:</vt:lpstr>
      <vt:lpstr>PowerPoint Presentation</vt:lpstr>
      <vt:lpstr>Before you read these 7 short articles, which stories match the 3 pictures?:</vt:lpstr>
      <vt:lpstr>What do you think these groups and organizations do and who do they help, and why?</vt:lpstr>
      <vt:lpstr>Now find out from the 6 articles:</vt:lpstr>
      <vt:lpstr>Sri Lanka: 50,000 Houses for War Survivors</vt:lpstr>
      <vt:lpstr>Canada: The RAFT</vt:lpstr>
      <vt:lpstr>Australia: Geelong Project</vt:lpstr>
      <vt:lpstr>Jordan: Urban Shelter Project</vt:lpstr>
      <vt:lpstr>Britain: Stonewall Housing</vt:lpstr>
      <vt:lpstr>Chile: The Resilient Social Housing Project</vt:lpstr>
      <vt:lpstr>Create your own housing project</vt:lpstr>
      <vt:lpstr>Follow-up:</vt:lpstr>
    </vt:vector>
  </TitlesOfParts>
  <Company>Greenwich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Homelessness</dc:title>
  <dc:creator>Linda Ruas</dc:creator>
  <cp:lastModifiedBy>Linda Ruas</cp:lastModifiedBy>
  <cp:revision>5</cp:revision>
  <dcterms:created xsi:type="dcterms:W3CDTF">2017-07-03T09:10:01Z</dcterms:created>
  <dcterms:modified xsi:type="dcterms:W3CDTF">2017-07-03T20:09:14Z</dcterms:modified>
</cp:coreProperties>
</file>